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4.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5.xml" ContentType="application/vnd.openxmlformats-officedocument.presentationml.comments+xml"/>
  <Override PartName="/ppt/notesSlides/notesSlide19.xml" ContentType="application/vnd.openxmlformats-officedocument.presentationml.notesSlide+xml"/>
  <Override PartName="/ppt/comments/comment6.xml" ContentType="application/vnd.openxmlformats-officedocument.presentationml.comments+xml"/>
  <Override PartName="/ppt/notesSlides/notesSlide20.xml" ContentType="application/vnd.openxmlformats-officedocument.presentationml.notesSlide+xml"/>
  <Override PartName="/ppt/comments/comment7.xml" ContentType="application/vnd.openxmlformats-officedocument.presentationml.comments+xml"/>
  <Override PartName="/ppt/notesSlides/notesSlide21.xml" ContentType="application/vnd.openxmlformats-officedocument.presentationml.notesSlide+xml"/>
  <Override PartName="/ppt/comments/comment8.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0"/>
  </p:notesMasterIdLst>
  <p:sldIdLst>
    <p:sldId id="258" r:id="rId2"/>
    <p:sldId id="259" r:id="rId3"/>
    <p:sldId id="260" r:id="rId4"/>
    <p:sldId id="261" r:id="rId5"/>
    <p:sldId id="262" r:id="rId6"/>
    <p:sldId id="266" r:id="rId7"/>
    <p:sldId id="265" r:id="rId8"/>
    <p:sldId id="268" r:id="rId9"/>
    <p:sldId id="356" r:id="rId10"/>
    <p:sldId id="282" r:id="rId11"/>
    <p:sldId id="283" r:id="rId12"/>
    <p:sldId id="270" r:id="rId13"/>
    <p:sldId id="271" r:id="rId14"/>
    <p:sldId id="272" r:id="rId15"/>
    <p:sldId id="273" r:id="rId16"/>
    <p:sldId id="267" r:id="rId17"/>
    <p:sldId id="275" r:id="rId18"/>
    <p:sldId id="357" r:id="rId19"/>
    <p:sldId id="290" r:id="rId20"/>
    <p:sldId id="280" r:id="rId21"/>
    <p:sldId id="284" r:id="rId22"/>
    <p:sldId id="359" r:id="rId23"/>
    <p:sldId id="286" r:id="rId24"/>
    <p:sldId id="287" r:id="rId25"/>
    <p:sldId id="36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257" r:id="rId64"/>
    <p:sldId id="328" r:id="rId65"/>
    <p:sldId id="329" r:id="rId66"/>
    <p:sldId id="330" r:id="rId67"/>
    <p:sldId id="331" r:id="rId68"/>
    <p:sldId id="276" r:id="rId69"/>
    <p:sldId id="277" r:id="rId70"/>
    <p:sldId id="278" r:id="rId71"/>
    <p:sldId id="332" r:id="rId72"/>
    <p:sldId id="333" r:id="rId73"/>
    <p:sldId id="334" r:id="rId74"/>
    <p:sldId id="335" r:id="rId75"/>
    <p:sldId id="336" r:id="rId76"/>
    <p:sldId id="337" r:id="rId77"/>
    <p:sldId id="338" r:id="rId78"/>
    <p:sldId id="339"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Nuhn" initials="" lastIdx="12" clrIdx="0"/>
  <p:cmAuthor id="2" name="Myrto Myrto Kostadima" initials="" lastIdx="2" clrIdx="1"/>
  <p:cmAuthor id="3" name="Myrto Areti Kostadima" initials="MAK" lastIdx="3"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72"/>
    <p:restoredTop sz="91426"/>
  </p:normalViewPr>
  <p:slideViewPr>
    <p:cSldViewPr snapToGrid="0" snapToObjects="1">
      <p:cViewPr>
        <p:scale>
          <a:sx n="71" d="100"/>
          <a:sy n="71" d="100"/>
        </p:scale>
        <p:origin x="1144" y="7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1-23T08:17:55.192" idx="1">
    <p:pos x="6000" y="0"/>
    <p:text>Needs updating in the end</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17-01-24T14:19:00.295" idx="2">
    <p:pos x="10" y="10"/>
    <p:text>Open chromatin assays missing</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1-23T08:36:11.349" idx="7">
    <p:pos x="6000" y="0"/>
    <p:text>Update slide without MultiCell</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7-01-23T08:46:27.687" idx="2">
    <p:pos x="6000" y="0"/>
    <p:text>+mnuhn@ebi.ac.uk update slide without MultiCell and add link for participants to click on
_Assigned to Michael Nuhn_</p:text>
  </p:cm>
</p:cmLst>
</file>

<file path=ppt/comments/comment5.xml><?xml version="1.0" encoding="utf-8"?>
<p:cmLst xmlns:a="http://schemas.openxmlformats.org/drawingml/2006/main" xmlns:r="http://schemas.openxmlformats.org/officeDocument/2006/relationships" xmlns:p="http://schemas.openxmlformats.org/presentationml/2006/main">
  <p:cm authorId="3" dt="2017-01-24T11:22:31.288" idx="1">
    <p:pos x="5527" y="2776"/>
    <p:text>+mnuhn@ebi.ac.uk Replace with a more recent screenshot that doesn't have the MultiCell label</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17-01-24T14:31:05.882" idx="3">
    <p:pos x="10" y="10"/>
    <p:text>Ask Daniel about the script. Update this info</p:text>
    <p:extLst>
      <p:ext uri="{C676402C-5697-4E1C-873F-D02D1690AC5C}">
        <p15:threadingInfo xmlns:p15="http://schemas.microsoft.com/office/powerpoint/2012/main" timeZoneBias="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01-23T08:56:52.397" idx="10">
    <p:pos x="6000" y="0"/>
    <p:text>Add ftp and rest</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1-23T09:03:47.405" idx="12">
    <p:pos x="6000" y="0"/>
    <p:text>Todo!!!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E27D3B-7AA2-B14C-B0F5-CF47708704DF}" type="datetimeFigureOut">
              <a:rPr lang="en-US" smtClean="0"/>
              <a:t>2/3/17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8BCCF-18A5-F144-A277-89A055DA3766}" type="slidenum">
              <a:rPr lang="en-US" smtClean="0"/>
              <a:t>‹#›</a:t>
            </a:fld>
            <a:endParaRPr lang="en-US"/>
          </a:p>
        </p:txBody>
      </p:sp>
    </p:spTree>
    <p:extLst>
      <p:ext uri="{BB962C8B-B14F-4D97-AF65-F5344CB8AC3E}">
        <p14:creationId xmlns:p14="http://schemas.microsoft.com/office/powerpoint/2010/main" val="25585285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 Id="rId3" Type="http://schemas.openxmlformats.org/officeDocument/2006/relationships/image" Target="../media/image58.png"/></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1</a:t>
            </a:fld>
            <a:endParaRPr lang="en-US" sz="1200" b="0" i="0" u="none">
              <a:solidFill>
                <a:srgbClr val="000000"/>
              </a:solidFill>
              <a:latin typeface="Arial"/>
              <a:ea typeface="Arial"/>
              <a:cs typeface="Arial"/>
              <a:sym typeface="Arial"/>
            </a:endParaRPr>
          </a:p>
        </p:txBody>
      </p:sp>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6" name="Shape 66"/>
          <p:cNvSpPr/>
          <p:nvPr/>
        </p:nvSpPr>
        <p:spPr>
          <a:xfrm>
            <a:off x="914400" y="4343400"/>
            <a:ext cx="5029199" cy="41148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67" name="Shape 67"/>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5965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09" name="Shape 309"/>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r>
              <a:rPr lang="en-US"/>
              <a:t>Mention example of H3K27ac, because this is used in the wiggletools exercises.</a:t>
            </a:r>
          </a:p>
        </p:txBody>
      </p:sp>
    </p:spTree>
    <p:extLst>
      <p:ext uri="{BB962C8B-B14F-4D97-AF65-F5344CB8AC3E}">
        <p14:creationId xmlns:p14="http://schemas.microsoft.com/office/powerpoint/2010/main" val="101890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16" name="Shape 316"/>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934360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p:nvPr/>
        </p:nvSpPr>
        <p:spPr>
          <a:xfrm>
            <a:off x="1400175" y="914400"/>
            <a:ext cx="4056061" cy="3135312"/>
          </a:xfrm>
          <a:prstGeom prst="rect">
            <a:avLst/>
          </a:prstGeom>
          <a:solidFill>
            <a:srgbClr val="FFFFFF"/>
          </a:solidFill>
          <a:ln w="9525"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194" name="Shape 194"/>
          <p:cNvSpPr txBox="1"/>
          <p:nvPr/>
        </p:nvSpPr>
        <p:spPr>
          <a:xfrm>
            <a:off x="1046162" y="4352925"/>
            <a:ext cx="4770437" cy="3478212"/>
          </a:xfrm>
          <a:prstGeom prst="rect">
            <a:avLst/>
          </a:prstGeom>
          <a:noFill/>
          <a:ln>
            <a:noFill/>
          </a:ln>
        </p:spPr>
        <p:txBody>
          <a:bodyPr lIns="0" tIns="0" rIns="0" bIns="0" anchor="t" anchorCtr="0">
            <a:noAutofit/>
          </a:bodyPr>
          <a:lstStyle/>
          <a:p>
            <a:pPr marL="85725" marR="0" lvl="0" indent="-85725" algn="l" rtl="0">
              <a:lnSpc>
                <a:spcPct val="93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Workflow of a ChIP-seq analysis: Chromatin in the nucleus (1) is cross-linked and sheared (2), followed by enrichment of complexes containing the target protein using immunoprecipitation (3). Short reads obtained from massively parallel sequencing (4) are mapped to a reference genome (5) yielding in a distribution of tags on the genome (adapted from http://en.wikipedia.org/wiki/File:Chip_sequencing2.png 2008-02-29).</a:t>
            </a:r>
          </a:p>
          <a:p>
            <a:pPr marL="85725" marR="0" lvl="0" indent="-85725" algn="l" rtl="0">
              <a:lnSpc>
                <a:spcPct val="93000"/>
              </a:lnSpc>
              <a:spcBef>
                <a:spcPts val="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85725" marR="0" lvl="0" indent="-85725" algn="l" rtl="0">
              <a:lnSpc>
                <a:spcPct val="93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Not an exact science !!!! Unlike SNPs, we can't pinpoint to one specic position.</a:t>
            </a:r>
          </a:p>
        </p:txBody>
      </p:sp>
      <p:sp>
        <p:nvSpPr>
          <p:cNvPr id="195" name="Shape 195"/>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
        <p:nvSpPr>
          <p:cNvPr id="196" name="Shape 196"/>
          <p:cNvSpPr>
            <a:spLocks noGrp="1" noRot="1" noChangeAspect="1"/>
          </p:cNvSpPr>
          <p:nvPr>
            <p:ph type="sldImg" idx="2"/>
          </p:nvPr>
        </p:nvSpPr>
        <p:spPr>
          <a:xfrm>
            <a:off x="1143000" y="685800"/>
            <a:ext cx="4570413" cy="34274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373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03" name="Shape 203"/>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r>
              <a:rPr lang="en-US"/>
              <a:t>Tell participants how to find this in the web browser</a:t>
            </a:r>
          </a:p>
          <a:p>
            <a:pPr marL="0" marR="0" lvl="0" indent="0" algn="l" rtl="0">
              <a:spcBef>
                <a:spcPts val="0"/>
              </a:spcBef>
              <a:buSzPct val="25000"/>
              <a:buNone/>
            </a:pPr>
            <a:endParaRPr/>
          </a:p>
          <a:p>
            <a:pPr marL="0" marR="0" lvl="0" indent="0" algn="l" rtl="0">
              <a:spcBef>
                <a:spcPts val="0"/>
              </a:spcBef>
              <a:buSzPct val="25000"/>
              <a:buNone/>
            </a:pPr>
            <a:r>
              <a:rPr lang="en-US"/>
              <a:t>Add link</a:t>
            </a:r>
          </a:p>
          <a:p>
            <a:pPr marL="0" marR="0" lvl="0" indent="0" algn="l" rtl="0">
              <a:spcBef>
                <a:spcPts val="0"/>
              </a:spcBef>
              <a:buSzPct val="25000"/>
              <a:buNone/>
            </a:pPr>
            <a:endParaRPr/>
          </a:p>
          <a:p>
            <a:pPr marL="0" marR="0" lvl="0" indent="0" algn="l" rtl="0">
              <a:spcBef>
                <a:spcPts val="0"/>
              </a:spcBef>
              <a:buSzPct val="25000"/>
              <a:buNone/>
            </a:pPr>
            <a:endParaRPr/>
          </a:p>
        </p:txBody>
      </p:sp>
    </p:spTree>
    <p:extLst>
      <p:ext uri="{BB962C8B-B14F-4D97-AF65-F5344CB8AC3E}">
        <p14:creationId xmlns:p14="http://schemas.microsoft.com/office/powerpoint/2010/main" val="87176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12" name="Shape 212"/>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628999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19" name="Shape 219"/>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Mention fingerprinting here too</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The idea is that parts of the chromosome where chromatin is open (histones and DNA separated) are more likely to be active. These sites are identified by digesting them using DNaseI. About 9% of the genome are nucleosome depleted sites across different cell lines.</a:t>
            </a:r>
          </a:p>
        </p:txBody>
      </p:sp>
      <p:sp>
        <p:nvSpPr>
          <p:cNvPr id="220" name="Shape 220"/>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15</a:t>
            </a:fld>
            <a:endParaRPr lang="en-US" sz="1200" b="0" i="0" u="none">
              <a:solidFill>
                <a:srgbClr val="000000"/>
              </a:solidFill>
              <a:latin typeface="Arial"/>
              <a:ea typeface="Arial"/>
              <a:cs typeface="Arial"/>
              <a:sym typeface="Arial"/>
            </a:endParaRPr>
          </a:p>
        </p:txBody>
      </p:sp>
      <p:sp>
        <p:nvSpPr>
          <p:cNvPr id="221" name="Shape 221"/>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774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914937" y="4342856"/>
            <a:ext cx="5028124" cy="4115903"/>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imes New Roman"/>
              <a:buNone/>
            </a:pPr>
            <a:endParaRPr sz="1200" b="0" i="0" u="none" strike="noStrike" cap="none">
              <a:solidFill>
                <a:schemeClr val="dk1"/>
              </a:solidFill>
              <a:latin typeface="Times New Roman"/>
              <a:ea typeface="Times New Roman"/>
              <a:cs typeface="Times New Roman"/>
              <a:sym typeface="Times New Roman"/>
            </a:endParaRPr>
          </a:p>
        </p:txBody>
      </p:sp>
      <p:sp>
        <p:nvSpPr>
          <p:cNvPr id="168" name="Shape 168"/>
          <p:cNvSpPr>
            <a:spLocks noGrp="1" noRot="1" noChangeAspect="1"/>
          </p:cNvSpPr>
          <p:nvPr>
            <p:ph type="sldImg" idx="2"/>
          </p:nvPr>
        </p:nvSpPr>
        <p:spPr>
          <a:xfrm>
            <a:off x="911711" y="685251"/>
            <a:ext cx="5039419" cy="34291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24592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17</a:t>
            </a:fld>
            <a:endParaRPr lang="en-US" sz="1200" b="0" i="0" u="none">
              <a:solidFill>
                <a:srgbClr val="000000"/>
              </a:solidFill>
              <a:latin typeface="Arial"/>
              <a:ea typeface="Arial"/>
              <a:cs typeface="Arial"/>
              <a:sym typeface="Arial"/>
            </a:endParaRPr>
          </a:p>
        </p:txBody>
      </p:sp>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35" name="Shape 235"/>
          <p:cNvSpPr/>
          <p:nvPr/>
        </p:nvSpPr>
        <p:spPr>
          <a:xfrm>
            <a:off x="914400" y="4343400"/>
            <a:ext cx="5029199" cy="41148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236" name="Shape 236"/>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178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Emphasise</a:t>
            </a:r>
            <a:r>
              <a:rPr lang="en-US" dirty="0" smtClean="0"/>
              <a:t> the assessment of our regulatory build analysis to experimentally validated regulatory elements defined</a:t>
            </a:r>
            <a:r>
              <a:rPr lang="en-US" baseline="0" dirty="0" smtClean="0"/>
              <a:t> by the FANTOM and VISTA consortia</a:t>
            </a:r>
            <a:endParaRPr lang="en-US" dirty="0"/>
          </a:p>
        </p:txBody>
      </p:sp>
      <p:sp>
        <p:nvSpPr>
          <p:cNvPr id="4" name="Slide Number Placeholder 3"/>
          <p:cNvSpPr>
            <a:spLocks noGrp="1"/>
          </p:cNvSpPr>
          <p:nvPr>
            <p:ph type="sldNum" sz="quarter" idx="10"/>
          </p:nvPr>
        </p:nvSpPr>
        <p:spPr/>
        <p:txBody>
          <a:bodyPr/>
          <a:lstStyle/>
          <a:p>
            <a:fld id="{D158BCCF-18A5-F144-A277-89A055DA3766}" type="slidenum">
              <a:rPr lang="en-US" smtClean="0"/>
              <a:t>18</a:t>
            </a:fld>
            <a:endParaRPr lang="en-US"/>
          </a:p>
        </p:txBody>
      </p:sp>
    </p:spTree>
    <p:extLst>
      <p:ext uri="{BB962C8B-B14F-4D97-AF65-F5344CB8AC3E}">
        <p14:creationId xmlns:p14="http://schemas.microsoft.com/office/powerpoint/2010/main" val="1330911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65" name="Shape 365"/>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select count(fs.feature_set_id), count(distinct (ft.feature_type_id)), ft.class from feature_type ft, data_set ds, supporting_set ss, feature_set fs where ds.name like "Reg%" and ds.name != 'RegulatoryFeatures:MultiCell' and ds.data_set_id=ss.data_set_id and ss.supporting_set_id=fs.feature_set_id and fs.feature_type_id=ft.feature_type_id group by ft.class;</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Only part of ENCODE data present at the moment.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More funding (=data) for human</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Compare human and mouse</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Check SAB docs</a:t>
            </a:r>
          </a:p>
        </p:txBody>
      </p:sp>
      <p:sp>
        <p:nvSpPr>
          <p:cNvPr id="366" name="Shape 366"/>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19</a:t>
            </a:fld>
            <a:endParaRPr lang="en-US" sz="1200" b="0" i="0" u="none">
              <a:solidFill>
                <a:srgbClr val="000000"/>
              </a:solidFill>
              <a:latin typeface="Arial"/>
              <a:ea typeface="Arial"/>
              <a:cs typeface="Arial"/>
              <a:sym typeface="Arial"/>
            </a:endParaRPr>
          </a:p>
        </p:txBody>
      </p:sp>
      <p:sp>
        <p:nvSpPr>
          <p:cNvPr id="367" name="Shape 367"/>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6516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73" name="Shape 73"/>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Left: Differences in the genome sequence lead to different traits in the cells.</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Right: All cells have the same genome, but different set of genes are active. </a:t>
            </a:r>
          </a:p>
        </p:txBody>
      </p:sp>
      <p:sp>
        <p:nvSpPr>
          <p:cNvPr id="74" name="Shape 74"/>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2</a:t>
            </a:fld>
            <a:endParaRPr lang="en-US" sz="1200" b="0" i="0" u="none">
              <a:solidFill>
                <a:srgbClr val="000000"/>
              </a:solidFill>
              <a:latin typeface="Arial"/>
              <a:ea typeface="Arial"/>
              <a:cs typeface="Arial"/>
              <a:sym typeface="Arial"/>
            </a:endParaRPr>
          </a:p>
        </p:txBody>
      </p:sp>
      <p:sp>
        <p:nvSpPr>
          <p:cNvPr id="75" name="Shape 75"/>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76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2095354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sldNum" idx="12"/>
          </p:nvPr>
        </p:nvSpPr>
        <p:spPr>
          <a:xfrm>
            <a:off x="3886200" y="8686800"/>
            <a:ext cx="2970300" cy="455700"/>
          </a:xfrm>
          <a:prstGeom prst="rect">
            <a:avLst/>
          </a:prstGeom>
        </p:spPr>
        <p:txBody>
          <a:bodyPr lIns="90000" tIns="46800" rIns="90000" bIns="468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
        <p:nvSpPr>
          <p:cNvPr id="322" name="Shape 322"/>
          <p:cNvSpPr>
            <a:spLocks noGrp="1" noRot="1" noChangeAspect="1"/>
          </p:cNvSpPr>
          <p:nvPr>
            <p:ph type="sldImg" idx="2"/>
          </p:nvPr>
        </p:nvSpPr>
        <p:spPr>
          <a:xfrm>
            <a:off x="1143000" y="685800"/>
            <a:ext cx="4570500" cy="34275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914400" y="4343400"/>
            <a:ext cx="5027700" cy="4113300"/>
          </a:xfrm>
          <a:prstGeom prst="rect">
            <a:avLst/>
          </a:prstGeom>
        </p:spPr>
        <p:txBody>
          <a:bodyPr lIns="91425" tIns="91425" rIns="91425" bIns="91425" anchor="t" anchorCtr="0">
            <a:noAutofit/>
          </a:bodyPr>
          <a:lstStyle/>
          <a:p>
            <a:pPr lvl="0">
              <a:spcBef>
                <a:spcPts val="0"/>
              </a:spcBef>
              <a:buNone/>
            </a:pPr>
            <a:r>
              <a:rPr lang="en-US"/>
              <a:t>Explain objects here, then exercises</a:t>
            </a:r>
          </a:p>
        </p:txBody>
      </p:sp>
      <p:sp>
        <p:nvSpPr>
          <p:cNvPr id="324" name="Shape 324"/>
          <p:cNvSpPr txBox="1">
            <a:spLocks noGrp="1"/>
          </p:cNvSpPr>
          <p:nvPr>
            <p:ph type="sldNum" idx="3"/>
          </p:nvPr>
        </p:nvSpPr>
        <p:spPr>
          <a:xfrm>
            <a:off x="3886200" y="8686800"/>
            <a:ext cx="2970300" cy="455700"/>
          </a:xfrm>
          <a:prstGeom prst="rect">
            <a:avLst/>
          </a:prstGeom>
        </p:spPr>
        <p:txBody>
          <a:bodyPr lIns="90000" tIns="46800" rIns="90000" bIns="4680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extLst>
      <p:ext uri="{BB962C8B-B14F-4D97-AF65-F5344CB8AC3E}">
        <p14:creationId xmlns:p14="http://schemas.microsoft.com/office/powerpoint/2010/main" val="1391521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34" name="Shape 334"/>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2125229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42" name="Shape 342"/>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779450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73" name="Shape 373"/>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733332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717181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84" name="Shape 384"/>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994201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91" name="Shape 391"/>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Wont cover array data or raw/result data in this course. Focus on main ‘processed’ features.</a:t>
            </a:r>
          </a:p>
        </p:txBody>
      </p:sp>
      <p:sp>
        <p:nvSpPr>
          <p:cNvPr id="392" name="Shape 392"/>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29</a:t>
            </a:fld>
            <a:endParaRPr lang="en-US" sz="1200" b="0" i="0" u="none">
              <a:solidFill>
                <a:srgbClr val="000000"/>
              </a:solidFill>
              <a:latin typeface="Arial"/>
              <a:ea typeface="Arial"/>
              <a:cs typeface="Arial"/>
              <a:sym typeface="Arial"/>
            </a:endParaRPr>
          </a:p>
        </p:txBody>
      </p:sp>
      <p:sp>
        <p:nvSpPr>
          <p:cNvPr id="393" name="Shape 393"/>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8474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99" name="Shape 399"/>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a:solidFill>
                <a:srgbClr val="660066"/>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use strict; </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use warnings; </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use Bio::EnsEMBL::Registry;</a:t>
            </a:r>
          </a:p>
          <a:p>
            <a:pPr marL="0" marR="0" lvl="0" indent="0" algn="l" rtl="0">
              <a:lnSpc>
                <a:spcPct val="100000"/>
              </a:lnSpc>
              <a:spcBef>
                <a:spcPts val="40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$reg = 'Bio::EnsEMBL::Registry';</a:t>
            </a:r>
          </a:p>
          <a:p>
            <a:pPr marL="0" marR="0" lvl="0" indent="0" algn="l" rtl="0">
              <a:lnSpc>
                <a:spcPct val="100000"/>
              </a:lnSpc>
              <a:spcBef>
                <a:spcPts val="40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$reg-&gt;load_registry_from_db(</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-host =&gt; 'ensembldb.ensembl.org',</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-user =&gt; 'anonymous'</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a:t>
            </a:r>
          </a:p>
          <a:p>
            <a:pPr marL="0" marR="0" lvl="0" indent="0" algn="l" rtl="0">
              <a:lnSpc>
                <a:spcPct val="100000"/>
              </a:lnSpc>
              <a:spcBef>
                <a:spcPts val="40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#Object adaptors create objects, hiding how they are stored</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#An object adaptor (RegulatoryFeature Adaptor)</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$rfa = $reg-&gt;get_adaptor('human','funcgen','regulatoryfeature');</a:t>
            </a:r>
          </a:p>
          <a:p>
            <a:pPr marL="0" marR="0" lvl="0" indent="0" algn="l" rtl="0">
              <a:lnSpc>
                <a:spcPct val="100000"/>
              </a:lnSpc>
              <a:spcBef>
                <a:spcPts val="400"/>
              </a:spcBef>
              <a:spcAft>
                <a:spcPts val="0"/>
              </a:spcAft>
              <a:buClr>
                <a:srgbClr val="000000"/>
              </a:buClr>
              <a:buFont typeface="Arial"/>
              <a:buNone/>
            </a:pPr>
            <a:endParaRPr sz="1200" b="0" i="0" u="none">
              <a:solidFill>
                <a:srgbClr val="660066"/>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0000"/>
              </a:buClr>
              <a:buFont typeface="Arial"/>
              <a:buNone/>
            </a:pPr>
            <a:endParaRPr sz="1200" b="0" i="0" u="none">
              <a:solidFill>
                <a:srgbClr val="660066"/>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1200" b="0" i="0" u="none">
              <a:solidFill>
                <a:srgbClr val="660066"/>
              </a:solidFill>
              <a:latin typeface="Courier New"/>
              <a:ea typeface="Courier New"/>
              <a:cs typeface="Courier New"/>
              <a:sym typeface="Courier New"/>
            </a:endParaRPr>
          </a:p>
        </p:txBody>
      </p:sp>
      <p:sp>
        <p:nvSpPr>
          <p:cNvPr id="400" name="Shape 400"/>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30</a:t>
            </a:fld>
            <a:endParaRPr lang="en-US" sz="1200" b="0" i="0" u="none">
              <a:solidFill>
                <a:srgbClr val="000000"/>
              </a:solidFill>
              <a:latin typeface="Arial"/>
              <a:ea typeface="Arial"/>
              <a:cs typeface="Arial"/>
              <a:sym typeface="Arial"/>
            </a:endParaRPr>
          </a:p>
        </p:txBody>
      </p:sp>
      <p:sp>
        <p:nvSpPr>
          <p:cNvPr id="401" name="Shape 401"/>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6739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10" name="Shape 410"/>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#Meta data</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$cta = $reg-&gt;get_adaptor('human', 'funcgen', 'celltype');</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$fta = $reg-&gt;get_adaptor('human', 'funcgen', 'featuretype');</a:t>
            </a:r>
          </a:p>
          <a:p>
            <a:pPr marL="0" marR="0" lvl="0" indent="0" algn="l" rtl="0">
              <a:lnSpc>
                <a:spcPct val="100000"/>
              </a:lnSpc>
              <a:spcBef>
                <a:spcPts val="40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#Sets</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$dsa = $reg-&gt;get_adaptor('human', 'funcgen', 'dataset');</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$fsa = $reg-&gt;get_adaptor('human', 'funcgen', 'featureset');</a:t>
            </a:r>
          </a:p>
          <a:p>
            <a:pPr marL="0" marR="0" lvl="0" indent="0" algn="l" rtl="0">
              <a:lnSpc>
                <a:spcPct val="100000"/>
              </a:lnSpc>
              <a:spcBef>
                <a:spcPts val="40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#Features</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$rfa = $reg-&gt;get_adaptor('human', 'funcgen', 'regulatoryfeature');</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$afa = $reg-&gt;get_adaptor('human', 'funcgen', 'annotatedfeature');</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$efa = $reg-&gt;get_adaptor('human', 'funcgen', 'externalfeature');</a:t>
            </a:r>
          </a:p>
          <a:p>
            <a:pPr marL="0" marR="0" lvl="0" indent="0" algn="l" rtl="0">
              <a:lnSpc>
                <a:spcPct val="100000"/>
              </a:lnSpc>
              <a:spcBef>
                <a:spcPts val="400"/>
              </a:spcBef>
              <a:spcAft>
                <a:spcPts val="0"/>
              </a:spcAft>
              <a:buClr>
                <a:srgbClr val="000000"/>
              </a:buClr>
              <a:buFont typeface="Arial"/>
              <a:buNone/>
            </a:pPr>
            <a:endParaRPr sz="1200" b="0" i="0" u="none">
              <a:solidFill>
                <a:srgbClr val="660066"/>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4080"/>
              </a:buClr>
              <a:buSzPct val="25000"/>
              <a:buFont typeface="Courier New"/>
              <a:buNone/>
            </a:pPr>
            <a:r>
              <a:rPr lang="en-US" sz="1200" b="1" i="0" u="none">
                <a:solidFill>
                  <a:srgbClr val="004080"/>
                </a:solidFill>
                <a:latin typeface="Courier New"/>
                <a:ea typeface="Courier New"/>
                <a:cs typeface="Courier New"/>
                <a:sym typeface="Courier New"/>
              </a:rPr>
              <a:t>#Alternative</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$db  = $reg-&gt;getDBAdaptor('human', 'funcgen');</a:t>
            </a:r>
          </a:p>
          <a:p>
            <a:pPr marL="0" marR="0" lvl="0" indent="0" algn="l" rtl="0">
              <a:lnSpc>
                <a:spcPct val="100000"/>
              </a:lnSpc>
              <a:spcBef>
                <a:spcPts val="40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$fsa = $db-&gt;get_FeatureSetAdaptor; </a:t>
            </a:r>
          </a:p>
          <a:p>
            <a:pPr marL="0" marR="0" lvl="0" indent="0" algn="l" rtl="0">
              <a:lnSpc>
                <a:spcPct val="100000"/>
              </a:lnSpc>
              <a:spcBef>
                <a:spcPts val="400"/>
              </a:spcBef>
              <a:spcAft>
                <a:spcPts val="0"/>
              </a:spcAft>
              <a:buClr>
                <a:srgbClr val="000000"/>
              </a:buClr>
              <a:buFont typeface="Arial"/>
              <a:buNone/>
            </a:pPr>
            <a:endParaRPr sz="1200" b="0" i="0" u="none">
              <a:solidFill>
                <a:srgbClr val="660066"/>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0000"/>
              </a:buClr>
              <a:buFont typeface="Arial"/>
              <a:buNone/>
            </a:pPr>
            <a:endParaRPr sz="1200" b="0" i="0" u="none">
              <a:solidFill>
                <a:srgbClr val="660066"/>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1200" b="0" i="0" u="none">
              <a:solidFill>
                <a:srgbClr val="660066"/>
              </a:solidFill>
              <a:latin typeface="Courier New"/>
              <a:ea typeface="Courier New"/>
              <a:cs typeface="Courier New"/>
              <a:sym typeface="Courier New"/>
            </a:endParaRPr>
          </a:p>
        </p:txBody>
      </p:sp>
      <p:sp>
        <p:nvSpPr>
          <p:cNvPr id="411" name="Shape 411"/>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31</a:t>
            </a:fld>
            <a:endParaRPr lang="en-US" sz="1200" b="0" i="0" u="none">
              <a:solidFill>
                <a:srgbClr val="000000"/>
              </a:solidFill>
              <a:latin typeface="Arial"/>
              <a:ea typeface="Arial"/>
              <a:cs typeface="Arial"/>
              <a:sym typeface="Arial"/>
            </a:endParaRPr>
          </a:p>
        </p:txBody>
      </p:sp>
      <p:sp>
        <p:nvSpPr>
          <p:cNvPr id="412" name="Shape 412"/>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0715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86" name="Shape 86"/>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343854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18" name="Shape 418"/>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Using the CellTypeAdaptor do something like fetch_by_name HeLa</a:t>
            </a:r>
          </a:p>
        </p:txBody>
      </p:sp>
      <p:sp>
        <p:nvSpPr>
          <p:cNvPr id="419" name="Shape 419"/>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32</a:t>
            </a:fld>
            <a:endParaRPr lang="en-US" sz="1200" b="0" i="0" u="none">
              <a:solidFill>
                <a:srgbClr val="000000"/>
              </a:solidFill>
              <a:latin typeface="Arial"/>
              <a:ea typeface="Arial"/>
              <a:cs typeface="Arial"/>
              <a:sym typeface="Arial"/>
            </a:endParaRPr>
          </a:p>
        </p:txBody>
      </p:sp>
      <p:sp>
        <p:nvSpPr>
          <p:cNvPr id="420" name="Shape 420"/>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3846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27" name="Shape 427"/>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Assay or experimental data that you are looking at, eg the antibody that has been used to pull down a specific feature.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Every Feature in the DB will have a Feature linked, but not necessarily a CellType</a:t>
            </a:r>
          </a:p>
        </p:txBody>
      </p:sp>
      <p:sp>
        <p:nvSpPr>
          <p:cNvPr id="428" name="Shape 428"/>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33</a:t>
            </a:fld>
            <a:endParaRPr lang="en-US" sz="1200" b="0" i="0" u="none">
              <a:solidFill>
                <a:srgbClr val="000000"/>
              </a:solidFill>
              <a:latin typeface="Arial"/>
              <a:ea typeface="Arial"/>
              <a:cs typeface="Arial"/>
              <a:sym typeface="Arial"/>
            </a:endParaRPr>
          </a:p>
        </p:txBody>
      </p:sp>
      <p:sp>
        <p:nvSpPr>
          <p:cNvPr id="429" name="Shape 429"/>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1046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36" name="Shape 436"/>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Assay or experimental data that you are looking at, eg the antibody that has been used to pull down a specific feature.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Every Feature in the DB will have a Feature linked, but not necessarily a CellType</a:t>
            </a:r>
          </a:p>
        </p:txBody>
      </p:sp>
      <p:sp>
        <p:nvSpPr>
          <p:cNvPr id="437" name="Shape 437"/>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34</a:t>
            </a:fld>
            <a:endParaRPr lang="en-US" sz="1200" b="0" i="0" u="none">
              <a:solidFill>
                <a:srgbClr val="000000"/>
              </a:solidFill>
              <a:latin typeface="Arial"/>
              <a:ea typeface="Arial"/>
              <a:cs typeface="Arial"/>
              <a:sym typeface="Arial"/>
            </a:endParaRPr>
          </a:p>
        </p:txBody>
      </p:sp>
      <p:sp>
        <p:nvSpPr>
          <p:cNvPr id="438" name="Shape 438"/>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9042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45" name="Shape 445"/>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468147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51" name="Shape 451"/>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Peak calls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Can be accessed via AF_adapter</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Score: only consistent between a given set of features, can’t compare between different features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Summit = triangle, predicted summit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No motif feature here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Highlight associated motif method, see what PWM’s have been mapped.</a:t>
            </a:r>
          </a:p>
        </p:txBody>
      </p:sp>
      <p:sp>
        <p:nvSpPr>
          <p:cNvPr id="452" name="Shape 452"/>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36</a:t>
            </a:fld>
            <a:endParaRPr lang="en-US" sz="1200" b="0" i="0" u="none">
              <a:solidFill>
                <a:srgbClr val="000000"/>
              </a:solidFill>
              <a:latin typeface="Arial"/>
              <a:ea typeface="Arial"/>
              <a:cs typeface="Arial"/>
              <a:sym typeface="Arial"/>
            </a:endParaRPr>
          </a:p>
        </p:txBody>
      </p:sp>
      <p:sp>
        <p:nvSpPr>
          <p:cNvPr id="453" name="Shape 453"/>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1642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60" name="Shape 460"/>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Reg Feat looks like this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Acess to all Bio Ens Feat methods,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More specific for Funcgen are FT and CT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Bound are whiskers, start/end are core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Regulatory Attributes are all the experimental evidence that went into building this feature.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This example passes the class annotated, which will return cjipseq and dnase peaks. Could also use motif. Omit returns everything</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Standard Ensembl Feature, standard core methods can be used.</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Annotated can be replaced by motif, or ommited and returns everything</a:t>
            </a:r>
          </a:p>
        </p:txBody>
      </p:sp>
      <p:sp>
        <p:nvSpPr>
          <p:cNvPr id="461" name="Shape 461"/>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37</a:t>
            </a:fld>
            <a:endParaRPr lang="en-US" sz="1200" b="0" i="0" u="none">
              <a:solidFill>
                <a:srgbClr val="000000"/>
              </a:solidFill>
              <a:latin typeface="Arial"/>
              <a:ea typeface="Arial"/>
              <a:cs typeface="Arial"/>
              <a:sym typeface="Arial"/>
            </a:endParaRPr>
          </a:p>
        </p:txBody>
      </p:sp>
      <p:sp>
        <p:nvSpPr>
          <p:cNvPr id="462" name="Shape 462"/>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7423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69" name="Shape 469"/>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fetch_by_stable_id: Implemented by all  adaptors  which access stable Ensembl objects.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Beware: returns multiCell features as cell type specific features at the same location share the same stable id.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Extra method fetch_all_by_stable_id which returns all.</a:t>
            </a:r>
          </a:p>
        </p:txBody>
      </p:sp>
      <p:sp>
        <p:nvSpPr>
          <p:cNvPr id="470" name="Shape 470"/>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38</a:t>
            </a:fld>
            <a:endParaRPr lang="en-US" sz="1200" b="0" i="0" u="none">
              <a:solidFill>
                <a:srgbClr val="000000"/>
              </a:solidFill>
              <a:latin typeface="Arial"/>
              <a:ea typeface="Arial"/>
              <a:cs typeface="Arial"/>
              <a:sym typeface="Arial"/>
            </a:endParaRPr>
          </a:p>
        </p:txBody>
      </p:sp>
      <p:sp>
        <p:nvSpPr>
          <p:cNvPr id="471" name="Shape 471"/>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095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78" name="Shape 478"/>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#!/usr/bin/perl</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strict;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warnings;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Bio::EnsEMBL::Registry;</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feature qw(say);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$registry = 'Bio::EnsEMBL::Registry';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$registry-&gt;load_registry_from_db(</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-host =&gt; 'ensembldb.ensembl.org',</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-user =&gt; 'anonymous',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fetch_all_by_slice retrieves a list of MultiCell Features on a given Slice.</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$regfeat_adaptor = $registry-&gt;get_adaptor('human', 'funcgen', 'RegulatoryFeature');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$slice_adaptor   = $registry-&gt;get_adaptor('human', 'core', 'Slice');</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my $slice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$slice_adaptor-&gt;fetch_by_region( 'chromosome',1, 54960000, 54980000 );</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my @reg_feats  = @{$regfeat_adaptor-&gt;fetch_all_by_Slice($slice)};</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#These Features are global 'MultiCell' Regulatory Features.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foreach my $rf (@reg_feats){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"Stable ID: " .$rf-&gt;stable_id;</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"\tLocation: ".$rf-&gt;seq_region_name . ":"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$rf-&gt;seq_region_start."-".$rf-&gt;seq_region_end;</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"\tCell: "        .$rf-&gt;cell_type-&gt;name;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"\tFeature Type: ".$rf-&gt;feature_type-&gt;name;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479" name="Shape 479"/>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39</a:t>
            </a:fld>
            <a:endParaRPr lang="en-US" sz="1200" b="0" i="0" u="none">
              <a:solidFill>
                <a:srgbClr val="000000"/>
              </a:solidFill>
              <a:latin typeface="Arial"/>
              <a:ea typeface="Arial"/>
              <a:cs typeface="Arial"/>
              <a:sym typeface="Arial"/>
            </a:endParaRPr>
          </a:p>
        </p:txBody>
      </p:sp>
      <p:sp>
        <p:nvSpPr>
          <p:cNvPr id="480" name="Shape 480"/>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248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86" name="Shape 486"/>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 fetch_all_by_slice retrieves a list of MultiCell Features on a given Slice.</a:t>
            </a:r>
          </a:p>
          <a:p>
            <a:pPr marL="0" marR="0" lvl="0" indent="0" algn="l" rtl="0">
              <a:lnSpc>
                <a:spcPct val="100000"/>
              </a:lnSpc>
              <a:spcBef>
                <a:spcPts val="0"/>
              </a:spcBef>
              <a:spcAft>
                <a:spcPts val="0"/>
              </a:spcAft>
              <a:buClr>
                <a:srgbClr val="000000"/>
              </a:buClr>
              <a:buFont typeface="Arial"/>
              <a:buNone/>
            </a:pPr>
            <a:endParaRPr sz="16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my $regfeat_adaptor 	= $reg-&gt;get_adaptor('Human', 'funcgen', 'regulatoryfeature');</a:t>
            </a:r>
          </a:p>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my $slice 		= $slice_adaptor-&gt;fetch_by_region( 'chromosome’,1,54960000, 54980000 ); </a:t>
            </a:r>
          </a:p>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my @reg_feats 	= @{$regfeat_adaptor-&gt;fetch_all_by_Slice($slice)}; </a:t>
            </a:r>
          </a:p>
          <a:p>
            <a:pPr marL="0" marR="0" lvl="0" indent="0" algn="l" rtl="0">
              <a:lnSpc>
                <a:spcPct val="100000"/>
              </a:lnSpc>
              <a:spcBef>
                <a:spcPts val="0"/>
              </a:spcBef>
              <a:spcAft>
                <a:spcPts val="0"/>
              </a:spcAft>
              <a:buClr>
                <a:srgbClr val="000000"/>
              </a:buClr>
              <a:buFont typeface="Arial"/>
              <a:buNone/>
            </a:pPr>
            <a:endParaRPr sz="16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#These Features are global 'MultiCell' Regulatory Features. </a:t>
            </a:r>
          </a:p>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foreach my $rf (@reg_feats){ </a:t>
            </a:r>
          </a:p>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  print "Stable ID: ".$rf-&gt;stable_id."\n"; </a:t>
            </a:r>
          </a:p>
          <a:p>
            <a:pPr marL="342900" marR="0" lvl="1" indent="-342900" algn="l" rtl="0">
              <a:lnSpc>
                <a:spcPct val="100000"/>
              </a:lnSpc>
              <a:spcBef>
                <a:spcPts val="0"/>
              </a:spcBef>
              <a:spcAft>
                <a:spcPts val="0"/>
              </a:spcAft>
              <a:buClr>
                <a:srgbClr val="004080"/>
              </a:buClr>
              <a:buSzPct val="25000"/>
              <a:buFont typeface="Courier New"/>
              <a:buNone/>
            </a:pPr>
            <a:r>
              <a:rPr lang="en-US" sz="1600" b="0" i="0" u="none" strike="noStrike" cap="none">
                <a:solidFill>
                  <a:srgbClr val="004080"/>
                </a:solidFill>
                <a:latin typeface="Courier New"/>
                <a:ea typeface="Courier New"/>
                <a:cs typeface="Courier New"/>
                <a:sym typeface="Courier New"/>
              </a:rPr>
              <a:t>  print "\tLocation: ".$rf-&gt;seq_region_name.":".</a:t>
            </a:r>
          </a:p>
          <a:p>
            <a:pPr marL="342900" marR="0" lvl="1" indent="-342900" algn="l" rtl="0">
              <a:lnSpc>
                <a:spcPct val="100000"/>
              </a:lnSpc>
              <a:spcBef>
                <a:spcPts val="0"/>
              </a:spcBef>
              <a:spcAft>
                <a:spcPts val="0"/>
              </a:spcAft>
              <a:buClr>
                <a:srgbClr val="004080"/>
              </a:buClr>
              <a:buSzPct val="25000"/>
              <a:buFont typeface="Courier New"/>
              <a:buNone/>
            </a:pPr>
            <a:r>
              <a:rPr lang="en-US" sz="1600" b="0" i="0" u="none" strike="noStrike" cap="none">
                <a:solidFill>
                  <a:srgbClr val="004080"/>
                </a:solidFill>
                <a:latin typeface="Courier New"/>
                <a:ea typeface="Courier New"/>
                <a:cs typeface="Courier New"/>
                <a:sym typeface="Courier New"/>
              </a:rPr>
              <a:t>		$rf-&gt;seq_region_start."-".$rf-&gt;seq_region_end."\n";</a:t>
            </a:r>
          </a:p>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	print "\tCell: ".$rf-&gt;cell_type-&gt;name."\n"; </a:t>
            </a:r>
          </a:p>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	print "\tFeature Type: ".$rf-&gt;feature_type-&gt;name."\n"; </a:t>
            </a:r>
          </a:p>
          <a:p>
            <a:pPr marL="0" marR="0" lvl="0" indent="0" algn="l" rtl="0">
              <a:lnSpc>
                <a:spcPct val="100000"/>
              </a:lnSpc>
              <a:spcBef>
                <a:spcPts val="0"/>
              </a:spcBef>
              <a:spcAft>
                <a:spcPts val="0"/>
              </a:spcAft>
              <a:buClr>
                <a:srgbClr val="004080"/>
              </a:buClr>
              <a:buSzPct val="25000"/>
              <a:buFont typeface="Courier New"/>
              <a:buNone/>
            </a:pPr>
            <a:r>
              <a:rPr lang="en-US" sz="1600" b="0" i="0" u="none">
                <a:solidFill>
                  <a:srgbClr val="004080"/>
                </a:solidFill>
                <a:latin typeface="Courier New"/>
                <a:ea typeface="Courier New"/>
                <a:cs typeface="Courier New"/>
                <a:sym typeface="Courier New"/>
              </a:rPr>
              <a:t>}</a:t>
            </a:r>
          </a:p>
        </p:txBody>
      </p:sp>
      <p:sp>
        <p:nvSpPr>
          <p:cNvPr id="487" name="Shape 487"/>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40</a:t>
            </a:fld>
            <a:endParaRPr lang="en-US" sz="1200" b="0" i="0" u="none">
              <a:solidFill>
                <a:srgbClr val="000000"/>
              </a:solidFill>
              <a:latin typeface="Arial"/>
              <a:ea typeface="Arial"/>
              <a:cs typeface="Arial"/>
              <a:sym typeface="Arial"/>
            </a:endParaRPr>
          </a:p>
        </p:txBody>
      </p:sp>
      <p:sp>
        <p:nvSpPr>
          <p:cNvPr id="488" name="Shape 488"/>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1226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494" name="Shape 494"/>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fetch_all_by_stable_id retrieves a list of RegulatoryFeatures associated with this ID, one for each CellType</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a:t>
            </a:r>
            <a:r>
              <a:rPr lang="en-US" sz="1200" b="0" i="0" u="none">
                <a:solidFill>
                  <a:srgbClr val="000000"/>
                </a:solidFill>
                <a:latin typeface="Arial"/>
                <a:ea typeface="Arial"/>
                <a:cs typeface="Arial"/>
                <a:sym typeface="Arial"/>
              </a:rPr>
              <a:t>as cell type specific features at the same location share the same stable id.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Core region is shared</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$rfs =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$regfeat_adaptor-&gt;fetch_all_by_stable_ID('ENSR00000165384');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foreach my $cell_rf (@{$rfs}){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#The stable id will always be 'ENSR00000165384'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$cell_rf-&gt;stable_id.": \n";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#But now it will be for a specific cell type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"\tCell: ".$cell_rf-&gt;cell_type-&gt;name."\n";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#It will also contain cell-specific annotation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"\tType: ".$cell_rf-&gt;feature_type-&gt;name."\n";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#And cell-specific extra boundaries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"\t".$cell_rf-&gt;seq_region_name.":".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$cell_rf-&gt;bound_start."..".$cell_rf-&gt;start."-".</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$cell_rf-&gt;end."..". $cell_rf-&gt;bound_end."\n";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a:t>
            </a:r>
          </a:p>
        </p:txBody>
      </p:sp>
      <p:sp>
        <p:nvSpPr>
          <p:cNvPr id="495" name="Shape 495"/>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41</a:t>
            </a:fld>
            <a:endParaRPr lang="en-US" sz="1200" b="0" i="0" u="none">
              <a:solidFill>
                <a:srgbClr val="000000"/>
              </a:solidFill>
              <a:latin typeface="Arial"/>
              <a:ea typeface="Arial"/>
              <a:cs typeface="Arial"/>
              <a:sym typeface="Arial"/>
            </a:endParaRPr>
          </a:p>
        </p:txBody>
      </p:sp>
      <p:sp>
        <p:nvSpPr>
          <p:cNvPr id="496" name="Shape 496"/>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30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92" name="Shape 92"/>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You can find all slides in PowerPoint and PDF format at this URL, also exercises, solutions and links to different resources. [Give a couple of minutes if needed]</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First I will give a brief overview about the biology important to the content of Ensembl Regulation. This is likely more than previous trainers do and based on feedback of past courses. The Regulation part of the API is usually regarded as the most intense one. Next I will introduce you to our largest data sources, followed about an overview of our RegulatoryBuild. The final outcome of the build is the Regulation [FuncGen] database, which serves as a source  for the API, Ensembl website and tools like BioMart or the VEP.</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Now we will look at a subsection of the API, mainly Data classes, Regulatory and Annotated Features, and what we understand as Sets.</a:t>
            </a:r>
          </a:p>
        </p:txBody>
      </p:sp>
      <p:sp>
        <p:nvSpPr>
          <p:cNvPr id="93" name="Shape 93"/>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a:t>
            </a:fld>
            <a:endParaRPr lang="en-US" sz="1200" b="0" i="0" u="none">
              <a:solidFill>
                <a:srgbClr val="000000"/>
              </a:solidFill>
              <a:latin typeface="Arial"/>
              <a:ea typeface="Arial"/>
              <a:cs typeface="Arial"/>
              <a:sym typeface="Arial"/>
            </a:endParaRPr>
          </a:p>
        </p:txBody>
      </p:sp>
      <p:sp>
        <p:nvSpPr>
          <p:cNvPr id="94" name="Shape 94"/>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906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02" name="Shape 502"/>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fetch_all_by_stable_id retrieves a list of RegulatoryFeatures associated with this ID, one for each CellType</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a:t>
            </a:r>
            <a:r>
              <a:rPr lang="en-US" sz="1200" b="0" i="0" u="none">
                <a:solidFill>
                  <a:srgbClr val="000000"/>
                </a:solidFill>
                <a:latin typeface="Arial"/>
                <a:ea typeface="Arial"/>
                <a:cs typeface="Arial"/>
                <a:sym typeface="Arial"/>
              </a:rPr>
              <a:t>as cell type specific features at the same location share the same stable id.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Core region is shared</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$rfs =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$regfeat_adaptor-&gt;fetch_all_by_stable_ID('ENSR00000165384');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foreach my $cell_rf (@{$rfs}){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#The stable id will always be 'ENSR00000165384'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$cell_rf-&gt;stable_id.": \n";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#But now it will be for a specific cell type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"\tCell: ".$cell_rf-&gt;cell_type-&gt;name."\n";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#It will also contain cell-specific annotation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"\tType: ".$cell_rf-&gt;feature_type-&gt;name."\n";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#And cell-specific extra boundaries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"\t".$cell_rf-&gt;seq_region_name.":".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$cell_rf-&gt;bound_start."..".$cell_rf-&gt;start."-".</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$cell_rf-&gt;end."..". $cell_rf-&gt;bound_end."\n";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a:t>
            </a:r>
          </a:p>
        </p:txBody>
      </p:sp>
      <p:sp>
        <p:nvSpPr>
          <p:cNvPr id="503" name="Shape 503"/>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42</a:t>
            </a:fld>
            <a:endParaRPr lang="en-US" sz="1200" b="0" i="0" u="none">
              <a:solidFill>
                <a:srgbClr val="000000"/>
              </a:solidFill>
              <a:latin typeface="Arial"/>
              <a:ea typeface="Arial"/>
              <a:cs typeface="Arial"/>
              <a:sym typeface="Arial"/>
            </a:endParaRPr>
          </a:p>
        </p:txBody>
      </p:sp>
      <p:sp>
        <p:nvSpPr>
          <p:cNvPr id="504" name="Shape 504"/>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278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10" name="Shape 510"/>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#!/usr/bin/perl</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strict;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warnings;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Bio::EnsEMBL::Registry;</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feature qw(say);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$registry = 'Bio::EnsEMBL::Registry';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$registry-&gt;load_registry_from_db(</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-host =&gt; 'ensembldb.ensembl.org',</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-user =&gt; 'anonymous',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$regfeat_adaptor = $registry-&gt;get_adaptor('human', 'funcgen', 'RegulatoryFeature');</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#This gets the 'MultiCell' Regulatory Feature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$rf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$regfeat_adaptor-&gt;fetch_by_stable_id('ENSR00000165384');</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@annotated_features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@{$rf-&gt;regulatory_attributes('annotated')};</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#Get annotated features supporting a regulatory feature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foreach my $annotated_feature (@annotated_features)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print $annotated_feature-&gt;display_label."\t";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print $annotated_feature-&gt;score."\t";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$annotated_feature-&gt;summit;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511" name="Shape 511"/>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43</a:t>
            </a:fld>
            <a:endParaRPr lang="en-US" sz="1200" b="0" i="0" u="none">
              <a:solidFill>
                <a:srgbClr val="000000"/>
              </a:solidFill>
              <a:latin typeface="Arial"/>
              <a:ea typeface="Arial"/>
              <a:cs typeface="Arial"/>
              <a:sym typeface="Arial"/>
            </a:endParaRPr>
          </a:p>
        </p:txBody>
      </p:sp>
      <p:sp>
        <p:nvSpPr>
          <p:cNvPr id="512" name="Shape 512"/>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7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18" name="Shape 518"/>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#This gets the 'MultiCell' Regulatory Feature</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$rf =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$regfeat_adaptor-&gt;fetch_by_stable_id('ENSR00000165384');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my @annotated_features =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@{$rf-&gt;regulatory_attributes('annotated')}; </a:t>
            </a:r>
          </a:p>
          <a:p>
            <a:pPr marL="0" marR="0" lvl="0" indent="0" algn="l" rtl="0">
              <a:lnSpc>
                <a:spcPct val="100000"/>
              </a:lnSpc>
              <a:spcBef>
                <a:spcPts val="0"/>
              </a:spcBef>
              <a:spcAft>
                <a:spcPts val="0"/>
              </a:spcAft>
              <a:buClr>
                <a:srgbClr val="000000"/>
              </a:buClr>
              <a:buFont typeface="Arial"/>
              <a:buNone/>
            </a:pPr>
            <a:endParaRPr sz="12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#Get annotated features supporting a regulatory feature</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foreach my $annotated_feature (@annotated_features) {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$annotated_feature-&gt;display_label."\n";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$annotated_feature-&gt;score."\n";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print $annotated_feature-&gt;summit."\n"; </a:t>
            </a:r>
          </a:p>
          <a:p>
            <a:pPr marL="0" marR="0" lvl="0" indent="0" algn="l" rtl="0">
              <a:lnSpc>
                <a:spcPct val="100000"/>
              </a:lnSpc>
              <a:spcBef>
                <a:spcPts val="0"/>
              </a:spcBef>
              <a:spcAft>
                <a:spcPts val="0"/>
              </a:spcAft>
              <a:buClr>
                <a:srgbClr val="004080"/>
              </a:buClr>
              <a:buSzPct val="25000"/>
              <a:buFont typeface="Courier New"/>
              <a:buNone/>
            </a:pPr>
            <a:r>
              <a:rPr lang="en-US" sz="1200" b="0" i="0" u="none">
                <a:solidFill>
                  <a:srgbClr val="004080"/>
                </a:solidFill>
                <a:latin typeface="Courier New"/>
                <a:ea typeface="Courier New"/>
                <a:cs typeface="Courier New"/>
                <a:sym typeface="Courier New"/>
              </a:rPr>
              <a:t>} </a:t>
            </a:r>
          </a:p>
          <a:p>
            <a:pPr marL="0" marR="0" lvl="0" indent="0" algn="l" rtl="0">
              <a:lnSpc>
                <a:spcPct val="100000"/>
              </a:lnSpc>
              <a:spcBef>
                <a:spcPts val="0"/>
              </a:spcBef>
              <a:spcAft>
                <a:spcPts val="0"/>
              </a:spcAft>
              <a:buNone/>
            </a:pPr>
            <a:endParaRPr sz="1200" b="0" i="0" u="none">
              <a:solidFill>
                <a:srgbClr val="004080"/>
              </a:solidFill>
              <a:latin typeface="Courier New"/>
              <a:ea typeface="Courier New"/>
              <a:cs typeface="Courier New"/>
              <a:sym typeface="Courier New"/>
            </a:endParaRPr>
          </a:p>
        </p:txBody>
      </p:sp>
      <p:sp>
        <p:nvSpPr>
          <p:cNvPr id="519" name="Shape 519"/>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44</a:t>
            </a:fld>
            <a:endParaRPr lang="en-US" sz="1200" b="0" i="0" u="none">
              <a:solidFill>
                <a:srgbClr val="000000"/>
              </a:solidFill>
              <a:latin typeface="Arial"/>
              <a:ea typeface="Arial"/>
              <a:cs typeface="Arial"/>
              <a:sym typeface="Arial"/>
            </a:endParaRPr>
          </a:p>
        </p:txBody>
      </p:sp>
      <p:sp>
        <p:nvSpPr>
          <p:cNvPr id="520" name="Shape 520"/>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633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26" name="Shape 526"/>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864323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32" name="Shape 532"/>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893579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38" name="Shape 538"/>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Raw chip seq alignement, imported as ResultSet, incoperated into the Database as a SupportingSet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Peaks are cell type specific.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DataSet1: Core region, focus features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DataSet2: Attribute region, whiskers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DataSet3: Output, regulatory feature</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Very flexible.</a:t>
            </a:r>
          </a:p>
        </p:txBody>
      </p:sp>
      <p:sp>
        <p:nvSpPr>
          <p:cNvPr id="539" name="Shape 539"/>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47</a:t>
            </a:fld>
            <a:endParaRPr lang="en-US" sz="1200" b="0" i="0" u="none">
              <a:solidFill>
                <a:srgbClr val="000000"/>
              </a:solidFill>
              <a:latin typeface="Arial"/>
              <a:ea typeface="Arial"/>
              <a:cs typeface="Arial"/>
              <a:sym typeface="Arial"/>
            </a:endParaRPr>
          </a:p>
        </p:txBody>
      </p:sp>
      <p:sp>
        <p:nvSpPr>
          <p:cNvPr id="540" name="Shape 540"/>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30292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61" name="Shape 561"/>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Assay or experimental data that you are looking at, eg the antibody that has been used to pull down a specific feature.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Every Feature in the DB will have a Feature linked, but not necessarily a CellType</a:t>
            </a:r>
          </a:p>
        </p:txBody>
      </p:sp>
      <p:sp>
        <p:nvSpPr>
          <p:cNvPr id="562" name="Shape 562"/>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48</a:t>
            </a:fld>
            <a:endParaRPr lang="en-US" sz="1200" b="0" i="0" u="none">
              <a:solidFill>
                <a:srgbClr val="000000"/>
              </a:solidFill>
              <a:latin typeface="Arial"/>
              <a:ea typeface="Arial"/>
              <a:cs typeface="Arial"/>
              <a:sym typeface="Arial"/>
            </a:endParaRPr>
          </a:p>
        </p:txBody>
      </p:sp>
      <p:sp>
        <p:nvSpPr>
          <p:cNvPr id="563" name="Shape 563"/>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4236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70" name="Shape 570"/>
          <p:cNvSpPr/>
          <p:nvPr/>
        </p:nvSpPr>
        <p:spPr>
          <a:xfrm>
            <a:off x="914400" y="4343400"/>
            <a:ext cx="5029199" cy="41148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571" name="Shape 571"/>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49</a:t>
            </a:fld>
            <a:endParaRPr lang="en-US" sz="1200" b="0" i="0" u="none">
              <a:solidFill>
                <a:srgbClr val="000000"/>
              </a:solidFill>
              <a:latin typeface="Arial"/>
              <a:ea typeface="Arial"/>
              <a:cs typeface="Arial"/>
              <a:sym typeface="Arial"/>
            </a:endParaRPr>
          </a:p>
        </p:txBody>
      </p:sp>
      <p:sp>
        <p:nvSpPr>
          <p:cNvPr id="572" name="Shape 572"/>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61025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79" name="Shape 579"/>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Some External FeatureSets might not have cell types</a:t>
            </a:r>
          </a:p>
        </p:txBody>
      </p:sp>
      <p:sp>
        <p:nvSpPr>
          <p:cNvPr id="580" name="Shape 580"/>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50</a:t>
            </a:fld>
            <a:endParaRPr lang="en-US" sz="1200" b="0" i="0" u="none">
              <a:solidFill>
                <a:srgbClr val="000000"/>
              </a:solidFill>
              <a:latin typeface="Arial"/>
              <a:ea typeface="Arial"/>
              <a:cs typeface="Arial"/>
              <a:sym typeface="Arial"/>
            </a:endParaRPr>
          </a:p>
        </p:txBody>
      </p:sp>
      <p:sp>
        <p:nvSpPr>
          <p:cNvPr id="581" name="Shape 581"/>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1574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89" name="Shape 589"/>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25873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100" name="Shape 100"/>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Question: Who knows about epigentics? Which parts have you worked in?</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In the Variation module yesterday you talked about the differences of a genomic sequence to the reference genome. Tomorrow in the compara module you will talk about the differences (or similarities) of genes, proteins or genomes of different species. </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In Regulation we study of heritable changes in gene activity, usually between cell types, without changes in the DNA sequence. The changes happen "above" the gene level, therefore the more commonly known name is Epigenetics/Epigenomics.</a:t>
            </a:r>
          </a:p>
        </p:txBody>
      </p:sp>
      <p:sp>
        <p:nvSpPr>
          <p:cNvPr id="101" name="Shape 101"/>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5</a:t>
            </a:fld>
            <a:endParaRPr lang="en-US" sz="1200" b="0" i="0" u="none">
              <a:solidFill>
                <a:srgbClr val="000000"/>
              </a:solidFill>
              <a:latin typeface="Arial"/>
              <a:ea typeface="Arial"/>
              <a:cs typeface="Arial"/>
              <a:sym typeface="Arial"/>
            </a:endParaRPr>
          </a:p>
        </p:txBody>
      </p:sp>
      <p:sp>
        <p:nvSpPr>
          <p:cNvPr id="102" name="Shape 102"/>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2295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96" name="Shape 596"/>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#!/usr/bin/perl</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strict;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warnings;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Bio::EnsEMBL::Registry;</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feature qw(say);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$registry = 'Bio::EnsEMBL::Registry';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$registry-&gt;load_registry_from_db(</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-host =&gt; 'ensembldb.ensembl.org',</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-user =&gt; 'anonymous'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$fset_adaptor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$registry-&gt;get_adaptor('Human', 'funcgen', 'featureset');</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$ftype_adaptor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$registry-&gt;get_adaptor('Human', 'funcgen', 'featuretype');</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my @tfs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@{$ftype_adaptor-&gt;fetch_all_by_class('Transcription Factor')};</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foreach my $ft (@tfs){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my @fsets = @{$fset_adaptor-&gt;fetch_all_by_FeatureType($ft)};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next if(scalar (@fsets) == 0);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print "Found ".scalar(@fsets).' '.$ft-&gt;name." FeatureSets:\n";</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foreach my $fset (@fsets){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"\t".$fset-&gt;name;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"\t\tCellType: ".$fset-&gt;cell_type-&gt;name;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"\t\tFeatureType: ".$fset-&gt;feature_type-&gt;name;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"\t\tAnalysis: ".$fset-&gt;analysis-&gt;logic_name;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my @af = @{$fset-&gt;get_all_Features};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"\t\tAnnotatedFeatures: ".scalar(@af);</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597" name="Shape 597"/>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52</a:t>
            </a:fld>
            <a:endParaRPr lang="en-US" sz="1200" b="0" i="0" u="none">
              <a:solidFill>
                <a:srgbClr val="000000"/>
              </a:solidFill>
              <a:latin typeface="Arial"/>
              <a:ea typeface="Arial"/>
              <a:cs typeface="Arial"/>
              <a:sym typeface="Arial"/>
            </a:endParaRPr>
          </a:p>
        </p:txBody>
      </p:sp>
      <p:sp>
        <p:nvSpPr>
          <p:cNvPr id="598" name="Shape 598"/>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84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04" name="Shape 604"/>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#!/usr/bin/perl</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strict;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warnings;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Bio::EnsEMBL::Registry;</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feature qw(say);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$registry = 'Bio::EnsEMBL::Registry';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$registry-&gt;load_registry_from_db(</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-host =&gt; 'ensembldb.ensembl.org',</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-user =&gt; 'anonymous'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$fsa = $registry-&gt;get_adaptor('Human', 'funcgen', 'featureset');</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$fset_adaptor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$registry-&gt;get_adaptor('Human', 'funcgen', 'featureset');</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$ftype_adaptor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$registry-&gt;get_adaptor('Human', 'funcgen', 'featuretype');</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my @tfs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@{$ftype_adaptor-&gt;fetch_all_by_class('Transcription Factor')};</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foreach my $ft (@tfs){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my @fsets = @{$fset_adaptor-&gt;fetch_all_by_FeatureType($ft)};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next if(scalar (@fsets) == 0);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print "Found ".scalar(@fsets).' '.$ft-&gt;name." FeatureSets:\n";</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foreach my $fset (@fsets){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"\t".$fset-&gt;name;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"\t\tCellType: ".$fset-&gt;cell_type-&gt;name;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"\t\tFeatureType: ".$fset-&gt;feature_type-&gt;name;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"\t\tAnalysis: ".$fset-&gt;analysis-&gt;logic_name;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my @af = @{$fset-&gt;get_all_Features};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"\t\tAnnotatedFeatures: ".scalar(@af);</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a:p>
            <a:pPr marL="0" marR="0" lvl="0" indent="0" algn="l" rtl="0">
              <a:lnSpc>
                <a:spcPct val="100000"/>
              </a:lnSpc>
              <a:spcBef>
                <a:spcPts val="0"/>
              </a:spcBef>
              <a:spcAft>
                <a:spcPts val="0"/>
              </a:spcAft>
              <a:buNone/>
            </a:pPr>
            <a:endParaRPr sz="1200" b="0" i="0" u="none">
              <a:solidFill>
                <a:srgbClr val="000000"/>
              </a:solidFill>
              <a:latin typeface="Arial"/>
              <a:ea typeface="Arial"/>
              <a:cs typeface="Arial"/>
              <a:sym typeface="Arial"/>
            </a:endParaRPr>
          </a:p>
        </p:txBody>
      </p:sp>
      <p:sp>
        <p:nvSpPr>
          <p:cNvPr id="605" name="Shape 605"/>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53</a:t>
            </a:fld>
            <a:endParaRPr lang="en-US" sz="1200" b="0" i="0" u="none">
              <a:solidFill>
                <a:srgbClr val="000000"/>
              </a:solidFill>
              <a:latin typeface="Arial"/>
              <a:ea typeface="Arial"/>
              <a:cs typeface="Arial"/>
              <a:sym typeface="Arial"/>
            </a:endParaRPr>
          </a:p>
        </p:txBody>
      </p:sp>
      <p:sp>
        <p:nvSpPr>
          <p:cNvPr id="606" name="Shape 606"/>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576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12" name="Shape 612"/>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25940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18" name="Shape 618"/>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associated_annotated_features -&gt; complement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Binding_matirix returns an object</a:t>
            </a:r>
          </a:p>
        </p:txBody>
      </p:sp>
      <p:sp>
        <p:nvSpPr>
          <p:cNvPr id="619" name="Shape 619"/>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55</a:t>
            </a:fld>
            <a:endParaRPr lang="en-US" sz="1200" b="0" i="0" u="none">
              <a:solidFill>
                <a:srgbClr val="000000"/>
              </a:solidFill>
              <a:latin typeface="Arial"/>
              <a:ea typeface="Arial"/>
              <a:cs typeface="Arial"/>
              <a:sym typeface="Arial"/>
            </a:endParaRPr>
          </a:p>
        </p:txBody>
      </p:sp>
      <p:sp>
        <p:nvSpPr>
          <p:cNvPr id="620" name="Shape 620"/>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948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27" name="Shape 627"/>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#!/usr/bin/perl</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strict;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warnings;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Bio::EnsEMBL::Registry;</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use feature qw(say);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$registry = 'Bio::EnsEMBL::Registry';</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$registry-&gt;load_registry_from_db(</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-host =&gt; 'ensembldb.ensembl.org',</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-user =&gt; 'anonymous'</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$regfeat_adaptor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$registry-&gt;get_adaptor('Human', 'funcgen', 'RegulatoryFeature');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$rf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$regfeat_adaptor-&gt;fetch_by_stable_id('ENSR00000165384');</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my @motif_features = @{$rf-&gt;regulatory_attributes('motif')};</a:t>
            </a:r>
          </a:p>
          <a:p>
            <a:pPr marL="0" marR="0" lvl="0" indent="0" algn="l" rtl="0">
              <a:lnSpc>
                <a:spcPct val="100000"/>
              </a:lnSpc>
              <a:spcBef>
                <a:spcPts val="40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#Get motif features supporting a regulatory feature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foreach my $motif_feature (@motif_features)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print $motif_feature-&gt;display_label."\t";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print $motif_feature-&gt;binding_matrix-&gt;name."\t";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$motif_feature-&gt;score;</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foreach my $ann_feat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(@{$motif_feature-&gt;associated_annotated_features()})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print $ann_feat-&gt;display_label."\t";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print $ann_feat-&gt;score."\t";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say   $ann_feat-&gt;summit;</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a:t>
            </a: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628" name="Shape 628"/>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56</a:t>
            </a:fld>
            <a:endParaRPr lang="en-US" sz="1200" b="0" i="0" u="none">
              <a:solidFill>
                <a:srgbClr val="000000"/>
              </a:solidFill>
              <a:latin typeface="Arial"/>
              <a:ea typeface="Arial"/>
              <a:cs typeface="Arial"/>
              <a:sym typeface="Arial"/>
            </a:endParaRPr>
          </a:p>
        </p:txBody>
      </p:sp>
      <p:sp>
        <p:nvSpPr>
          <p:cNvPr id="629" name="Shape 629"/>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4142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35" name="Shape 635"/>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7691161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41" name="Shape 641"/>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8308264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47" name="Shape 647"/>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Xref method: </a:t>
            </a:r>
          </a:p>
        </p:txBody>
      </p:sp>
      <p:sp>
        <p:nvSpPr>
          <p:cNvPr id="648" name="Shape 648"/>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59</a:t>
            </a:fld>
            <a:endParaRPr lang="en-US" sz="1200" b="0" i="0" u="none">
              <a:solidFill>
                <a:srgbClr val="000000"/>
              </a:solidFill>
              <a:latin typeface="Arial"/>
              <a:ea typeface="Arial"/>
              <a:cs typeface="Arial"/>
              <a:sym typeface="Arial"/>
            </a:endParaRPr>
          </a:p>
        </p:txBody>
      </p:sp>
      <p:sp>
        <p:nvSpPr>
          <p:cNvPr id="649" name="Shape 649"/>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16236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56" name="Shape 656"/>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6056284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62" name="Shape 662"/>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Add DB schema here!</a:t>
            </a:r>
          </a:p>
        </p:txBody>
      </p:sp>
      <p:sp>
        <p:nvSpPr>
          <p:cNvPr id="663" name="Shape 663"/>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61</a:t>
            </a:fld>
            <a:endParaRPr lang="en-US" sz="1200" b="0" i="0" u="none">
              <a:solidFill>
                <a:srgbClr val="000000"/>
              </a:solidFill>
              <a:latin typeface="Arial"/>
              <a:ea typeface="Arial"/>
              <a:cs typeface="Arial"/>
              <a:sym typeface="Arial"/>
            </a:endParaRPr>
          </a:p>
        </p:txBody>
      </p:sp>
      <p:sp>
        <p:nvSpPr>
          <p:cNvPr id="664" name="Shape 664"/>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7229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799" y="4343399"/>
            <a:ext cx="5486398" cy="411479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imes New Roman"/>
              <a:buNone/>
            </a:pPr>
            <a:r>
              <a:rPr lang="en-US" sz="1200" b="0" i="0" u="none" strike="noStrike" cap="none">
                <a:solidFill>
                  <a:schemeClr val="dk1"/>
                </a:solidFill>
                <a:latin typeface="Times New Roman"/>
                <a:ea typeface="Times New Roman"/>
                <a:cs typeface="Times New Roman"/>
                <a:sym typeface="Times New Roman"/>
              </a:rPr>
              <a:t>MK to insert slide on epigenetics</a:t>
            </a:r>
          </a:p>
        </p:txBody>
      </p:sp>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8628243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70" name="Shape 670"/>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554957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5DEB2C-9A45-B240-ADF6-DF2FE1AAB192}"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31272036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85" name="Shape 685"/>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1200" b="0" i="0" u="none">
                <a:solidFill>
                  <a:srgbClr val="000000"/>
                </a:solidFill>
                <a:latin typeface="Calibri"/>
                <a:ea typeface="Calibri"/>
                <a:cs typeface="Calibri"/>
                <a:sym typeface="Calibri"/>
              </a:rPr>
              <a:t>Updated November 2012</a:t>
            </a:r>
          </a:p>
        </p:txBody>
      </p:sp>
      <p:sp>
        <p:nvSpPr>
          <p:cNvPr id="686" name="Shape 686"/>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a:solidFill>
                  <a:srgbClr val="000000"/>
                </a:solidFill>
                <a:latin typeface="Calibri"/>
                <a:ea typeface="Calibri"/>
                <a:cs typeface="Calibri"/>
                <a:sym typeface="Calibri"/>
              </a:rPr>
              <a:t>64</a:t>
            </a:fld>
            <a:endParaRPr lang="en-US" sz="1200" b="0" i="0" u="none">
              <a:solidFill>
                <a:srgbClr val="000000"/>
              </a:solidFill>
              <a:latin typeface="Calibri"/>
              <a:ea typeface="Calibri"/>
              <a:cs typeface="Calibri"/>
              <a:sym typeface="Calibri"/>
            </a:endParaRPr>
          </a:p>
        </p:txBody>
      </p:sp>
      <p:sp>
        <p:nvSpPr>
          <p:cNvPr id="687" name="Shape 687"/>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94531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a:spLocks noGrp="1" noRot="1" noChangeAspect="1"/>
          </p:cNvSpPr>
          <p:nvPr>
            <p:ph type="sldImg" idx="2"/>
          </p:nvPr>
        </p:nvSpPr>
        <p:spPr>
          <a:xfrm>
            <a:off x="1149350" y="703262"/>
            <a:ext cx="4590900" cy="34434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707" name="Shape 707"/>
          <p:cNvSpPr/>
          <p:nvPr/>
        </p:nvSpPr>
        <p:spPr>
          <a:xfrm>
            <a:off x="928687" y="4357687"/>
            <a:ext cx="5034000" cy="40733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08" name="Shape 708"/>
          <p:cNvSpPr txBox="1">
            <a:spLocks noGrp="1"/>
          </p:cNvSpPr>
          <p:nvPr>
            <p:ph type="body" idx="1"/>
          </p:nvPr>
        </p:nvSpPr>
        <p:spPr>
          <a:xfrm>
            <a:off x="914400" y="4343400"/>
            <a:ext cx="5027700" cy="4113300"/>
          </a:xfrm>
          <a:prstGeom prst="rect">
            <a:avLst/>
          </a:prstGeom>
        </p:spPr>
        <p:txBody>
          <a:bodyPr lIns="91425" tIns="91425" rIns="91425" bIns="91425" anchor="t" anchorCtr="0">
            <a:noAutofit/>
          </a:bodyPr>
          <a:lstStyle/>
          <a:p>
            <a:pPr lvl="0" rtl="0">
              <a:spcBef>
                <a:spcPts val="0"/>
              </a:spcBef>
              <a:buNone/>
            </a:pPr>
            <a:r>
              <a:rPr lang="en-US"/>
              <a:t>Hidden</a:t>
            </a:r>
          </a:p>
        </p:txBody>
      </p:sp>
    </p:spTree>
    <p:extLst>
      <p:ext uri="{BB962C8B-B14F-4D97-AF65-F5344CB8AC3E}">
        <p14:creationId xmlns:p14="http://schemas.microsoft.com/office/powerpoint/2010/main" val="9502368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1149350" y="703262"/>
            <a:ext cx="4591049" cy="3443286"/>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786" name="Shape 786"/>
          <p:cNvSpPr/>
          <p:nvPr/>
        </p:nvSpPr>
        <p:spPr>
          <a:xfrm>
            <a:off x="928687" y="4357687"/>
            <a:ext cx="5033962" cy="4073524"/>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87" name="Shape 787"/>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US">
                <a:solidFill>
                  <a:schemeClr val="dk1"/>
                </a:solidFill>
              </a:rPr>
              <a:t>Hidden</a:t>
            </a:r>
          </a:p>
        </p:txBody>
      </p:sp>
    </p:spTree>
    <p:extLst>
      <p:ext uri="{BB962C8B-B14F-4D97-AF65-F5344CB8AC3E}">
        <p14:creationId xmlns:p14="http://schemas.microsoft.com/office/powerpoint/2010/main" val="1942389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Shape 8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813" name="Shape 813"/>
          <p:cNvSpPr/>
          <p:nvPr/>
        </p:nvSpPr>
        <p:spPr>
          <a:xfrm>
            <a:off x="685800" y="4343400"/>
            <a:ext cx="5486399" cy="41148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814" name="Shape 814"/>
          <p:cNvPicPr preferRelativeResize="0"/>
          <p:nvPr/>
        </p:nvPicPr>
        <p:blipFill rotWithShape="1">
          <a:blip r:embed="rId3">
            <a:alphaModFix/>
          </a:blip>
          <a:srcRect/>
          <a:stretch/>
        </p:blipFill>
        <p:spPr>
          <a:xfrm>
            <a:off x="3883025" y="6278562"/>
            <a:ext cx="3395661" cy="2865436"/>
          </a:xfrm>
          <a:prstGeom prst="rect">
            <a:avLst/>
          </a:prstGeom>
          <a:noFill/>
          <a:ln>
            <a:noFill/>
          </a:ln>
        </p:spPr>
      </p:pic>
      <p:sp>
        <p:nvSpPr>
          <p:cNvPr id="815" name="Shape 815"/>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7694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54" name="Shape 254"/>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2112395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300" b="0" i="0" u="none">
                <a:solidFill>
                  <a:srgbClr val="000000"/>
                </a:solidFill>
                <a:latin typeface="Arial"/>
                <a:ea typeface="Arial"/>
                <a:cs typeface="Arial"/>
                <a:sym typeface="Arial"/>
              </a:rPr>
              <a:t>69</a:t>
            </a:fld>
            <a:endParaRPr lang="en-US" sz="1300" b="0" i="0" u="none">
              <a:solidFill>
                <a:srgbClr val="000000"/>
              </a:solidFill>
              <a:latin typeface="Arial"/>
              <a:ea typeface="Arial"/>
              <a:cs typeface="Arial"/>
              <a:sym typeface="Arial"/>
            </a:endParaRPr>
          </a:p>
        </p:txBody>
      </p:sp>
      <p:sp>
        <p:nvSpPr>
          <p:cNvPr id="261" name="Shape 2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62" name="Shape 262"/>
          <p:cNvSpPr/>
          <p:nvPr/>
        </p:nvSpPr>
        <p:spPr>
          <a:xfrm>
            <a:off x="914400" y="4343400"/>
            <a:ext cx="5029199" cy="41148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3" name="Shape 263"/>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46760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300" b="0" i="0" u="none">
                <a:solidFill>
                  <a:srgbClr val="000000"/>
                </a:solidFill>
                <a:latin typeface="Arial"/>
                <a:ea typeface="Arial"/>
                <a:cs typeface="Arial"/>
                <a:sym typeface="Arial"/>
              </a:rPr>
              <a:t>70</a:t>
            </a:fld>
            <a:endParaRPr lang="en-US" sz="1300" b="0" i="0" u="none">
              <a:solidFill>
                <a:srgbClr val="000000"/>
              </a:solidFill>
              <a:latin typeface="Arial"/>
              <a:ea typeface="Arial"/>
              <a:cs typeface="Arial"/>
              <a:sym typeface="Arial"/>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76" name="Shape 276"/>
          <p:cNvSpPr/>
          <p:nvPr/>
        </p:nvSpPr>
        <p:spPr>
          <a:xfrm>
            <a:off x="914400" y="4343400"/>
            <a:ext cx="5029199" cy="41148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7" name="Shape 277"/>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65514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Shape 8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861" name="Shape 861"/>
          <p:cNvSpPr txBo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Question: This looks like the research space is three dimensional, but it is actually two dimensional?</a:t>
            </a:r>
          </a:p>
        </p:txBody>
      </p:sp>
      <p:sp>
        <p:nvSpPr>
          <p:cNvPr id="862" name="Shape 862"/>
          <p:cNvSpPr txBox="1"/>
          <p:nvPr/>
        </p:nvSpPr>
        <p:spPr>
          <a:xfrm>
            <a:off x="3886200" y="8686800"/>
            <a:ext cx="2971799" cy="457200"/>
          </a:xfrm>
          <a:prstGeom prst="rect">
            <a:avLst/>
          </a:prstGeom>
          <a:noFill/>
          <a:ln>
            <a:noFill/>
          </a:ln>
        </p:spPr>
        <p:txBody>
          <a:bodyPr lIns="90000" tIns="46800" rIns="90000" bIns="468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71</a:t>
            </a:fld>
            <a:endParaRPr lang="en-US" sz="1200" b="0" i="0" u="none">
              <a:solidFill>
                <a:srgbClr val="000000"/>
              </a:solidFill>
              <a:latin typeface="Arial"/>
              <a:ea typeface="Arial"/>
              <a:cs typeface="Arial"/>
              <a:sym typeface="Arial"/>
            </a:endParaRPr>
          </a:p>
        </p:txBody>
      </p:sp>
      <p:sp>
        <p:nvSpPr>
          <p:cNvPr id="863" name="Shape 863"/>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08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3884612" y="8685212"/>
            <a:ext cx="2971799" cy="457199"/>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0" name="Shape 140"/>
          <p:cNvSpPr txBox="1">
            <a:spLocks noGrp="1"/>
          </p:cNvSpPr>
          <p:nvPr>
            <p:ph type="body" idx="1"/>
          </p:nvPr>
        </p:nvSpPr>
        <p:spPr>
          <a:xfrm>
            <a:off x="685799" y="4343399"/>
            <a:ext cx="5486398" cy="41147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These mechanisms together with TFs and chromatin remodelling factors can establish unique epigenetic states resulting in alterations of gene expression that for example can determine cellular diversity with virtually no differences in DNA sequences.</a:t>
            </a:r>
          </a:p>
        </p:txBody>
      </p:sp>
    </p:spTree>
    <p:extLst>
      <p:ext uri="{BB962C8B-B14F-4D97-AF65-F5344CB8AC3E}">
        <p14:creationId xmlns:p14="http://schemas.microsoft.com/office/powerpoint/2010/main" val="10449120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872" name="Shape 872"/>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336724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883" name="Shape 883"/>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3644009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894" name="Shape 894"/>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20108890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912" name="Shape 912"/>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2062160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921" name="Shape 921"/>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5002051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930" name="Shape 930"/>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6976507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937" name="Shape 937"/>
          <p:cNvSpPr txBox="1">
            <a:spLocks noGrp="1"/>
          </p:cNvSpPr>
          <p:nvPr>
            <p:ph type="body" idx="1"/>
          </p:nvPr>
        </p:nvSpPr>
        <p:spPr>
          <a:xfrm>
            <a:off x="914400" y="4343400"/>
            <a:ext cx="5029199" cy="4114800"/>
          </a:xfrm>
          <a:prstGeom prst="rect">
            <a:avLst/>
          </a:prstGeom>
          <a:noFill/>
          <a:ln>
            <a:noFill/>
          </a:ln>
        </p:spPr>
        <p:txBody>
          <a:bodyPr lIns="90000" tIns="46800" rIns="90000" bIns="46800" anchor="ctr"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948908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p:nvPr/>
        </p:nvSpPr>
        <p:spPr>
          <a:xfrm>
            <a:off x="685800" y="4343400"/>
            <a:ext cx="5486399" cy="41148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179" name="Shape 179"/>
          <p:cNvSpPr txBox="1">
            <a:spLocks noGrp="1"/>
          </p:cNvSpPr>
          <p:nvPr>
            <p:ph type="body" idx="1"/>
          </p:nvPr>
        </p:nvSpPr>
        <p:spPr>
          <a:xfrm>
            <a:off x="914400" y="4343400"/>
            <a:ext cx="5027611" cy="4113211"/>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217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set of high-throughput assays used to interrogate the</a:t>
            </a:r>
            <a:r>
              <a:rPr lang="en-US" baseline="0" dirty="0" smtClean="0"/>
              <a:t> transcriptome and the epigenome.</a:t>
            </a:r>
            <a:endParaRPr lang="en-US" dirty="0"/>
          </a:p>
        </p:txBody>
      </p:sp>
      <p:sp>
        <p:nvSpPr>
          <p:cNvPr id="4" name="Slide Number Placeholder 3"/>
          <p:cNvSpPr>
            <a:spLocks noGrp="1"/>
          </p:cNvSpPr>
          <p:nvPr>
            <p:ph type="sldNum" sz="quarter" idx="10"/>
          </p:nvPr>
        </p:nvSpPr>
        <p:spPr/>
        <p:txBody>
          <a:bodyPr/>
          <a:lstStyle/>
          <a:p>
            <a:fld id="{D158BCCF-18A5-F144-A277-89A055DA3766}" type="slidenum">
              <a:rPr lang="en-US" smtClean="0"/>
              <a:t>9</a:t>
            </a:fld>
            <a:endParaRPr lang="en-US"/>
          </a:p>
        </p:txBody>
      </p:sp>
    </p:spTree>
    <p:extLst>
      <p:ext uri="{BB962C8B-B14F-4D97-AF65-F5344CB8AC3E}">
        <p14:creationId xmlns:p14="http://schemas.microsoft.com/office/powerpoint/2010/main" val="1215985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23" y="6432551"/>
            <a:ext cx="3744913" cy="231936"/>
          </a:xfrm>
          <a:prstGeom prst="rect">
            <a:avLst/>
          </a:prstGeom>
          <a:noFill/>
          <a:ln w="9525">
            <a:noFill/>
            <a:miter lim="800000"/>
            <a:headEnd/>
            <a:tailEnd/>
          </a:ln>
          <a:effectLst/>
        </p:spPr>
        <p:txBody>
          <a:bodyPr lIns="91213" tIns="45609" rIns="91213" bIns="45609">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2222" eaLnBrk="0" fontAlgn="base" hangingPunct="0">
              <a:spcBef>
                <a:spcPct val="50000"/>
              </a:spcBef>
              <a:spcAft>
                <a:spcPct val="0"/>
              </a:spcAft>
              <a:defRPr/>
            </a:pPr>
            <a:r>
              <a:rPr lang="en-GB" sz="900" smtClean="0">
                <a:solidFill>
                  <a:srgbClr val="FFFFFF"/>
                </a:solidFill>
                <a:latin typeface="Helvetica" charset="0"/>
                <a:cs typeface="Geneva" charset="0"/>
              </a:rPr>
              <a:t>EBI </a:t>
            </a:r>
            <a:r>
              <a:rPr lang="en-US" sz="900" smtClean="0">
                <a:solidFill>
                  <a:srgbClr val="FFFFFF"/>
                </a:solidFill>
                <a:latin typeface="Helvetica" charset="0"/>
                <a:cs typeface="Geneva" charset="0"/>
              </a:rPr>
              <a:t>is an Outstation of the European Molecular Biology Laboratory. </a:t>
            </a:r>
          </a:p>
        </p:txBody>
      </p:sp>
      <p:pic>
        <p:nvPicPr>
          <p:cNvPr id="6" name="Picture 6" descr="ebang-400d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4613298"/>
            <a:ext cx="2209800" cy="209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7" descr="SangerLargePos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42" y="5791223"/>
            <a:ext cx="2590800" cy="75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8" descr="EBI-San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 y="0"/>
            <a:ext cx="3400425" cy="5037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3"/>
          <p:cNvSpPr>
            <a:spLocks noGrp="1" noChangeArrowheads="1"/>
          </p:cNvSpPr>
          <p:nvPr>
            <p:ph type="ctrTitle"/>
          </p:nvPr>
        </p:nvSpPr>
        <p:spPr>
          <a:xfrm>
            <a:off x="3505202" y="504825"/>
            <a:ext cx="5257800" cy="1905000"/>
          </a:xfrm>
        </p:spPr>
        <p:txBody>
          <a:bodyPr/>
          <a:lstStyle>
            <a:lvl1pPr>
              <a:defRPr/>
            </a:lvl1pPr>
          </a:lstStyle>
          <a:p>
            <a:r>
              <a:rPr lang="en-GB"/>
              <a:t>Click to edit Master title style</a:t>
            </a:r>
          </a:p>
        </p:txBody>
      </p:sp>
      <p:sp>
        <p:nvSpPr>
          <p:cNvPr id="4100" name="Rectangle 4"/>
          <p:cNvSpPr>
            <a:spLocks noGrp="1" noChangeArrowheads="1"/>
          </p:cNvSpPr>
          <p:nvPr>
            <p:ph type="subTitle" idx="1"/>
          </p:nvPr>
        </p:nvSpPr>
        <p:spPr>
          <a:xfrm>
            <a:off x="3505202" y="2409827"/>
            <a:ext cx="5257800" cy="1752600"/>
          </a:xfrm>
        </p:spPr>
        <p:txBody>
          <a:bodyPr/>
          <a:lstStyle>
            <a:lvl1pPr marL="0" indent="0">
              <a:buFont typeface="Times" pitchFamily="-110" charset="0"/>
              <a:buNone/>
              <a:defRPr/>
            </a:lvl1pPr>
          </a:lstStyle>
          <a:p>
            <a:r>
              <a:rPr lang="en-GB"/>
              <a:t>Click to edit Master subtitle style</a:t>
            </a:r>
          </a:p>
        </p:txBody>
      </p:sp>
      <p:pic>
        <p:nvPicPr>
          <p:cNvPr id="2" name="Picture 1" descr="EMBL_EBI_RGB_Upda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1474" y="5122677"/>
            <a:ext cx="2469852" cy="763704"/>
          </a:xfrm>
          <a:prstGeom prst="rect">
            <a:avLst/>
          </a:prstGeom>
        </p:spPr>
      </p:pic>
    </p:spTree>
    <p:extLst>
      <p:ext uri="{BB962C8B-B14F-4D97-AF65-F5344CB8AC3E}">
        <p14:creationId xmlns:p14="http://schemas.microsoft.com/office/powerpoint/2010/main" val="3726982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2983412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533400"/>
            <a:ext cx="1943100" cy="5410200"/>
          </a:xfrm>
        </p:spPr>
        <p:txBody>
          <a:bodyPr vert="eaVert"/>
          <a:lstStyle/>
          <a:p>
            <a:r>
              <a:rPr lang="x-none" smtClean="0"/>
              <a:t>Click to edit Master title style</a:t>
            </a:r>
            <a:endParaRPr lang="en-GB"/>
          </a:p>
        </p:txBody>
      </p:sp>
      <p:sp>
        <p:nvSpPr>
          <p:cNvPr id="3" name="Vertical Text Placeholder 2"/>
          <p:cNvSpPr>
            <a:spLocks noGrp="1"/>
          </p:cNvSpPr>
          <p:nvPr>
            <p:ph type="body" orient="vert" idx="1"/>
          </p:nvPr>
        </p:nvSpPr>
        <p:spPr>
          <a:xfrm>
            <a:off x="685800" y="533400"/>
            <a:ext cx="5676900" cy="54102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4140463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GB"/>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306368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3"/>
            <a:ext cx="7772400" cy="1362075"/>
          </a:xfrm>
        </p:spPr>
        <p:txBody>
          <a:bodyPr/>
          <a:lstStyle>
            <a:lvl1pPr algn="l">
              <a:defRPr sz="4000" b="1" cap="all"/>
            </a:lvl1pPr>
          </a:lstStyle>
          <a:p>
            <a:r>
              <a:rPr lang="x-none" smtClean="0"/>
              <a:t>Click to edit Master title style</a:t>
            </a:r>
            <a:endParaRPr lang="en-GB"/>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109" indent="0">
              <a:buNone/>
              <a:defRPr sz="1800"/>
            </a:lvl2pPr>
            <a:lvl3pPr marL="912222" indent="0">
              <a:buNone/>
              <a:defRPr sz="1600"/>
            </a:lvl3pPr>
            <a:lvl4pPr marL="1368334" indent="0">
              <a:buNone/>
              <a:defRPr sz="1400"/>
            </a:lvl4pPr>
            <a:lvl5pPr marL="1824444" indent="0">
              <a:buNone/>
              <a:defRPr sz="1400"/>
            </a:lvl5pPr>
            <a:lvl6pPr marL="2280557" indent="0">
              <a:buNone/>
              <a:defRPr sz="1400"/>
            </a:lvl6pPr>
            <a:lvl7pPr marL="2736666" indent="0">
              <a:buNone/>
              <a:defRPr sz="1400"/>
            </a:lvl7pPr>
            <a:lvl8pPr marL="3192771" indent="0">
              <a:buNone/>
              <a:defRPr sz="1400"/>
            </a:lvl8pPr>
            <a:lvl9pPr marL="3648888" indent="0">
              <a:buNone/>
              <a:defRPr sz="1400"/>
            </a:lvl9pPr>
          </a:lstStyle>
          <a:p>
            <a:pPr lvl="0"/>
            <a:r>
              <a:rPr lang="x-none"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2407339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GB"/>
          </a:p>
        </p:txBody>
      </p:sp>
      <p:sp>
        <p:nvSpPr>
          <p:cNvPr id="3" name="Content Placeholder 2"/>
          <p:cNvSpPr>
            <a:spLocks noGrp="1"/>
          </p:cNvSpPr>
          <p:nvPr>
            <p:ph sz="half" idx="1"/>
          </p:nvPr>
        </p:nvSpPr>
        <p:spPr>
          <a:xfrm>
            <a:off x="685800" y="16002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4" name="Content Placeholder 3"/>
          <p:cNvSpPr>
            <a:spLocks noGrp="1"/>
          </p:cNvSpPr>
          <p:nvPr>
            <p:ph sz="half" idx="2"/>
          </p:nvPr>
        </p:nvSpPr>
        <p:spPr>
          <a:xfrm>
            <a:off x="4648200" y="16002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107447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x-none" smtClean="0"/>
              <a:t>Click to edit Master title style</a:t>
            </a:r>
            <a:endParaRPr lang="en-GB"/>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109" indent="0">
              <a:buNone/>
              <a:defRPr sz="2000" b="1"/>
            </a:lvl2pPr>
            <a:lvl3pPr marL="912222" indent="0">
              <a:buNone/>
              <a:defRPr sz="1800" b="1"/>
            </a:lvl3pPr>
            <a:lvl4pPr marL="1368334" indent="0">
              <a:buNone/>
              <a:defRPr sz="1600" b="1"/>
            </a:lvl4pPr>
            <a:lvl5pPr marL="1824444" indent="0">
              <a:buNone/>
              <a:defRPr sz="1600" b="1"/>
            </a:lvl5pPr>
            <a:lvl6pPr marL="2280557" indent="0">
              <a:buNone/>
              <a:defRPr sz="1600" b="1"/>
            </a:lvl6pPr>
            <a:lvl7pPr marL="2736666" indent="0">
              <a:buNone/>
              <a:defRPr sz="1600" b="1"/>
            </a:lvl7pPr>
            <a:lvl8pPr marL="3192771" indent="0">
              <a:buNone/>
              <a:defRPr sz="1600" b="1"/>
            </a:lvl8pPr>
            <a:lvl9pPr marL="3648888"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109" indent="0">
              <a:buNone/>
              <a:defRPr sz="2000" b="1"/>
            </a:lvl2pPr>
            <a:lvl3pPr marL="912222" indent="0">
              <a:buNone/>
              <a:defRPr sz="1800" b="1"/>
            </a:lvl3pPr>
            <a:lvl4pPr marL="1368334" indent="0">
              <a:buNone/>
              <a:defRPr sz="1600" b="1"/>
            </a:lvl4pPr>
            <a:lvl5pPr marL="1824444" indent="0">
              <a:buNone/>
              <a:defRPr sz="1600" b="1"/>
            </a:lvl5pPr>
            <a:lvl6pPr marL="2280557" indent="0">
              <a:buNone/>
              <a:defRPr sz="1600" b="1"/>
            </a:lvl6pPr>
            <a:lvl7pPr marL="2736666" indent="0">
              <a:buNone/>
              <a:defRPr sz="1600" b="1"/>
            </a:lvl7pPr>
            <a:lvl8pPr marL="3192771" indent="0">
              <a:buNone/>
              <a:defRPr sz="1600" b="1"/>
            </a:lvl8pPr>
            <a:lvl9pPr marL="3648888"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7"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1242886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GB"/>
          </a:p>
        </p:txBody>
      </p:sp>
      <p:sp>
        <p:nvSpPr>
          <p:cNvPr id="3"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2377486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366570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x-none" smtClean="0"/>
              <a:t>Click to edit Master title style</a:t>
            </a:r>
            <a:endParaRPr lang="en-GB"/>
          </a:p>
        </p:txBody>
      </p:sp>
      <p:sp>
        <p:nvSpPr>
          <p:cNvPr id="3" name="Content Placeholder 2"/>
          <p:cNvSpPr>
            <a:spLocks noGrp="1"/>
          </p:cNvSpPr>
          <p:nvPr>
            <p:ph idx="1"/>
          </p:nvPr>
        </p:nvSpPr>
        <p:spPr>
          <a:xfrm>
            <a:off x="3575054" y="27307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109" indent="0">
              <a:buNone/>
              <a:defRPr sz="1200"/>
            </a:lvl2pPr>
            <a:lvl3pPr marL="912222" indent="0">
              <a:buNone/>
              <a:defRPr sz="1000"/>
            </a:lvl3pPr>
            <a:lvl4pPr marL="1368334" indent="0">
              <a:buNone/>
              <a:defRPr sz="900"/>
            </a:lvl4pPr>
            <a:lvl5pPr marL="1824444" indent="0">
              <a:buNone/>
              <a:defRPr sz="900"/>
            </a:lvl5pPr>
            <a:lvl6pPr marL="2280557" indent="0">
              <a:buNone/>
              <a:defRPr sz="900"/>
            </a:lvl6pPr>
            <a:lvl7pPr marL="2736666" indent="0">
              <a:buNone/>
              <a:defRPr sz="900"/>
            </a:lvl7pPr>
            <a:lvl8pPr marL="3192771" indent="0">
              <a:buNone/>
              <a:defRPr sz="900"/>
            </a:lvl8pPr>
            <a:lvl9pPr marL="3648888" indent="0">
              <a:buNone/>
              <a:defRPr sz="900"/>
            </a:lvl9pPr>
          </a:lstStyle>
          <a:p>
            <a:pPr lvl="0"/>
            <a:r>
              <a:rPr lang="x-none"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2703512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109" indent="0">
              <a:buNone/>
              <a:defRPr sz="2800"/>
            </a:lvl2pPr>
            <a:lvl3pPr marL="912222" indent="0">
              <a:buNone/>
              <a:defRPr sz="2400"/>
            </a:lvl3pPr>
            <a:lvl4pPr marL="1368334" indent="0">
              <a:buNone/>
              <a:defRPr sz="2000"/>
            </a:lvl4pPr>
            <a:lvl5pPr marL="1824444" indent="0">
              <a:buNone/>
              <a:defRPr sz="2000"/>
            </a:lvl5pPr>
            <a:lvl6pPr marL="2280557" indent="0">
              <a:buNone/>
              <a:defRPr sz="2000"/>
            </a:lvl6pPr>
            <a:lvl7pPr marL="2736666" indent="0">
              <a:buNone/>
              <a:defRPr sz="2000"/>
            </a:lvl7pPr>
            <a:lvl8pPr marL="3192771" indent="0">
              <a:buNone/>
              <a:defRPr sz="2000"/>
            </a:lvl8pPr>
            <a:lvl9pPr marL="3648888"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109" indent="0">
              <a:buNone/>
              <a:defRPr sz="1200"/>
            </a:lvl2pPr>
            <a:lvl3pPr marL="912222" indent="0">
              <a:buNone/>
              <a:defRPr sz="1000"/>
            </a:lvl3pPr>
            <a:lvl4pPr marL="1368334" indent="0">
              <a:buNone/>
              <a:defRPr sz="900"/>
            </a:lvl4pPr>
            <a:lvl5pPr marL="1824444" indent="0">
              <a:buNone/>
              <a:defRPr sz="900"/>
            </a:lvl5pPr>
            <a:lvl6pPr marL="2280557" indent="0">
              <a:buNone/>
              <a:defRPr sz="900"/>
            </a:lvl6pPr>
            <a:lvl7pPr marL="2736666" indent="0">
              <a:buNone/>
              <a:defRPr sz="900"/>
            </a:lvl7pPr>
            <a:lvl8pPr marL="3192771" indent="0">
              <a:buNone/>
              <a:defRPr sz="900"/>
            </a:lvl8pPr>
            <a:lvl9pPr marL="3648888" indent="0">
              <a:buNone/>
              <a:defRPr sz="900"/>
            </a:lvl9pPr>
          </a:lstStyle>
          <a:p>
            <a:pPr lvl="0"/>
            <a:r>
              <a:rPr lang="x-none"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FFFFFF"/>
              </a:solidFill>
              <a:latin typeface="Arial"/>
              <a:ea typeface="ＭＳ Ｐゴシック"/>
              <a:cs typeface="ＭＳ Ｐゴシック"/>
            </a:endParaRPr>
          </a:p>
        </p:txBody>
      </p:sp>
    </p:spTree>
    <p:extLst>
      <p:ext uri="{BB962C8B-B14F-4D97-AF65-F5344CB8AC3E}">
        <p14:creationId xmlns:p14="http://schemas.microsoft.com/office/powerpoint/2010/main" val="12847199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oot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324600"/>
            <a:ext cx="9145588"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85800" y="533404"/>
            <a:ext cx="7772400" cy="914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213" tIns="45609" rIns="91213" bIns="45609" numCol="1" anchor="t" anchorCtr="0" compatLnSpc="1">
            <a:prstTxWarp prst="textNoShape">
              <a:avLst/>
            </a:prstTxWarp>
          </a:bodyPr>
          <a:lstStyle/>
          <a:p>
            <a:pPr lvl="0"/>
            <a:r>
              <a:rPr lang="en-GB"/>
              <a:t>Click to edit Master title style</a:t>
            </a:r>
          </a:p>
        </p:txBody>
      </p:sp>
      <p:sp>
        <p:nvSpPr>
          <p:cNvPr id="1028" name="Rectangle 4"/>
          <p:cNvSpPr>
            <a:spLocks noGrp="1" noChangeArrowheads="1"/>
          </p:cNvSpPr>
          <p:nvPr>
            <p:ph type="body" idx="1"/>
          </p:nvPr>
        </p:nvSpPr>
        <p:spPr bwMode="auto">
          <a:xfrm>
            <a:off x="685800" y="1600200"/>
            <a:ext cx="7772400"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213" tIns="45609" rIns="91213" bIns="45609"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77" name="Rectangle 5"/>
          <p:cNvSpPr>
            <a:spLocks noGrp="1" noChangeArrowheads="1"/>
          </p:cNvSpPr>
          <p:nvPr>
            <p:ph type="dt" sz="half" idx="2"/>
          </p:nvPr>
        </p:nvSpPr>
        <p:spPr bwMode="auto">
          <a:xfrm>
            <a:off x="2209800" y="6400800"/>
            <a:ext cx="1143000" cy="381000"/>
          </a:xfrm>
          <a:prstGeom prst="rect">
            <a:avLst/>
          </a:prstGeom>
          <a:noFill/>
          <a:ln w="9525">
            <a:noFill/>
            <a:miter lim="800000"/>
            <a:headEnd/>
            <a:tailEnd/>
          </a:ln>
        </p:spPr>
        <p:txBody>
          <a:bodyPr vert="horz" wrap="square" lIns="91213" tIns="45609" rIns="91213" bIns="45609" numCol="1" anchor="ctr" anchorCtr="0" compatLnSpc="1">
            <a:prstTxWarp prst="textNoShape">
              <a:avLst/>
            </a:prstTxWarp>
          </a:bodyPr>
          <a:lstStyle>
            <a:lvl1pPr>
              <a:defRPr sz="1000">
                <a:solidFill>
                  <a:schemeClr val="bg1"/>
                </a:solidFill>
              </a:defRPr>
            </a:lvl1pPr>
          </a:lstStyle>
          <a:p>
            <a:pPr defTabSz="912222" eaLnBrk="0" fontAlgn="base" hangingPunct="0">
              <a:spcBef>
                <a:spcPct val="0"/>
              </a:spcBef>
              <a:spcAft>
                <a:spcPct val="0"/>
              </a:spcAft>
              <a:defRPr/>
            </a:pPr>
            <a:endParaRPr lang="en-US">
              <a:solidFill>
                <a:srgbClr val="FFFFFF"/>
              </a:solidFill>
              <a:latin typeface="Arial" charset="0"/>
              <a:ea typeface="ＭＳ Ｐゴシック" charset="0"/>
              <a:cs typeface="ＭＳ Ｐゴシック" charset="0"/>
            </a:endParaRPr>
          </a:p>
        </p:txBody>
      </p:sp>
      <p:sp>
        <p:nvSpPr>
          <p:cNvPr id="3078" name="Rectangle 6"/>
          <p:cNvSpPr>
            <a:spLocks noGrp="1" noChangeArrowheads="1"/>
          </p:cNvSpPr>
          <p:nvPr>
            <p:ph type="ftr" sz="quarter" idx="3"/>
          </p:nvPr>
        </p:nvSpPr>
        <p:spPr bwMode="auto">
          <a:xfrm>
            <a:off x="6019800" y="6400800"/>
            <a:ext cx="1295400" cy="381000"/>
          </a:xfrm>
          <a:prstGeom prst="rect">
            <a:avLst/>
          </a:prstGeom>
          <a:noFill/>
          <a:ln w="9525">
            <a:noFill/>
            <a:miter lim="800000"/>
            <a:headEnd/>
            <a:tailEnd/>
          </a:ln>
        </p:spPr>
        <p:txBody>
          <a:bodyPr vert="horz" wrap="square" lIns="91213" tIns="45609" rIns="91213" bIns="45609" numCol="1" anchor="ctr" anchorCtr="0" compatLnSpc="1">
            <a:prstTxWarp prst="textNoShape">
              <a:avLst/>
            </a:prstTxWarp>
          </a:bodyPr>
          <a:lstStyle>
            <a:lvl1pPr algn="r">
              <a:defRPr sz="1000">
                <a:solidFill>
                  <a:schemeClr val="bg1"/>
                </a:solidFill>
              </a:defRPr>
            </a:lvl1pPr>
          </a:lstStyle>
          <a:p>
            <a:pPr defTabSz="912222" eaLnBrk="0" fontAlgn="base" hangingPunct="0">
              <a:spcBef>
                <a:spcPct val="0"/>
              </a:spcBef>
              <a:spcAft>
                <a:spcPct val="0"/>
              </a:spcAft>
              <a:defRPr/>
            </a:pPr>
            <a:endParaRPr lang="en-US">
              <a:solidFill>
                <a:srgbClr val="FFFFFF"/>
              </a:solidFill>
              <a:latin typeface="Arial" charset="0"/>
              <a:ea typeface="ＭＳ Ｐゴシック" charset="0"/>
              <a:cs typeface="ＭＳ Ｐゴシック" charset="0"/>
            </a:endParaRPr>
          </a:p>
        </p:txBody>
      </p:sp>
      <p:pic>
        <p:nvPicPr>
          <p:cNvPr id="1031" name="Picture 7" descr="SangerReversedLargeRG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6375400"/>
            <a:ext cx="13716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2" name="Picture 8" descr="ebang-400dpi"/>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43400" y="6353180"/>
            <a:ext cx="533400"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2" descr="EMBL_EBI_RGB_InversedUpdate.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581570" y="6374580"/>
            <a:ext cx="1399436" cy="4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06905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itchFamily="-110" charset="0"/>
          <a:ea typeface="ＭＳ Ｐゴシック" pitchFamily="-110" charset="-128"/>
          <a:cs typeface="ＭＳ Ｐゴシック" pitchFamily="-110" charset="-128"/>
        </a:defRPr>
      </a:lvl2pPr>
      <a:lvl3pPr algn="l" rtl="0" eaLnBrk="0" fontAlgn="base" hangingPunct="0">
        <a:spcBef>
          <a:spcPct val="0"/>
        </a:spcBef>
        <a:spcAft>
          <a:spcPct val="0"/>
        </a:spcAft>
        <a:defRPr sz="3600">
          <a:solidFill>
            <a:schemeClr val="tx2"/>
          </a:solidFill>
          <a:latin typeface="Arial" pitchFamily="-110" charset="0"/>
          <a:ea typeface="ＭＳ Ｐゴシック" pitchFamily="-110" charset="-128"/>
          <a:cs typeface="ＭＳ Ｐゴシック" pitchFamily="-110" charset="-128"/>
        </a:defRPr>
      </a:lvl3pPr>
      <a:lvl4pPr algn="l" rtl="0" eaLnBrk="0" fontAlgn="base" hangingPunct="0">
        <a:spcBef>
          <a:spcPct val="0"/>
        </a:spcBef>
        <a:spcAft>
          <a:spcPct val="0"/>
        </a:spcAft>
        <a:defRPr sz="3600">
          <a:solidFill>
            <a:schemeClr val="tx2"/>
          </a:solidFill>
          <a:latin typeface="Arial" pitchFamily="-110" charset="0"/>
          <a:ea typeface="ＭＳ Ｐゴシック" pitchFamily="-110" charset="-128"/>
          <a:cs typeface="ＭＳ Ｐゴシック" pitchFamily="-110" charset="-128"/>
        </a:defRPr>
      </a:lvl4pPr>
      <a:lvl5pPr algn="l" rtl="0" eaLnBrk="0" fontAlgn="base" hangingPunct="0">
        <a:spcBef>
          <a:spcPct val="0"/>
        </a:spcBef>
        <a:spcAft>
          <a:spcPct val="0"/>
        </a:spcAft>
        <a:defRPr sz="3600">
          <a:solidFill>
            <a:schemeClr val="tx2"/>
          </a:solidFill>
          <a:latin typeface="Arial" pitchFamily="-110" charset="0"/>
          <a:ea typeface="ＭＳ Ｐゴシック" pitchFamily="-110" charset="-128"/>
          <a:cs typeface="ＭＳ Ｐゴシック" pitchFamily="-110" charset="-128"/>
        </a:defRPr>
      </a:lvl5pPr>
      <a:lvl6pPr marL="456109" algn="l" rtl="0" fontAlgn="base">
        <a:spcBef>
          <a:spcPct val="0"/>
        </a:spcBef>
        <a:spcAft>
          <a:spcPct val="0"/>
        </a:spcAft>
        <a:defRPr sz="3600">
          <a:solidFill>
            <a:schemeClr val="tx2"/>
          </a:solidFill>
          <a:latin typeface="Arial" pitchFamily="-110" charset="0"/>
          <a:ea typeface="ＭＳ Ｐゴシック" pitchFamily="-110" charset="-128"/>
          <a:cs typeface="ＭＳ Ｐゴシック" pitchFamily="-110" charset="-128"/>
        </a:defRPr>
      </a:lvl6pPr>
      <a:lvl7pPr marL="912222" algn="l" rtl="0" fontAlgn="base">
        <a:spcBef>
          <a:spcPct val="0"/>
        </a:spcBef>
        <a:spcAft>
          <a:spcPct val="0"/>
        </a:spcAft>
        <a:defRPr sz="3600">
          <a:solidFill>
            <a:schemeClr val="tx2"/>
          </a:solidFill>
          <a:latin typeface="Arial" pitchFamily="-110" charset="0"/>
          <a:ea typeface="ＭＳ Ｐゴシック" pitchFamily="-110" charset="-128"/>
          <a:cs typeface="ＭＳ Ｐゴシック" pitchFamily="-110" charset="-128"/>
        </a:defRPr>
      </a:lvl7pPr>
      <a:lvl8pPr marL="1368334" algn="l" rtl="0" fontAlgn="base">
        <a:spcBef>
          <a:spcPct val="0"/>
        </a:spcBef>
        <a:spcAft>
          <a:spcPct val="0"/>
        </a:spcAft>
        <a:defRPr sz="3600">
          <a:solidFill>
            <a:schemeClr val="tx2"/>
          </a:solidFill>
          <a:latin typeface="Arial" pitchFamily="-110" charset="0"/>
          <a:ea typeface="ＭＳ Ｐゴシック" pitchFamily="-110" charset="-128"/>
          <a:cs typeface="ＭＳ Ｐゴシック" pitchFamily="-110" charset="-128"/>
        </a:defRPr>
      </a:lvl8pPr>
      <a:lvl9pPr marL="1824444" algn="l" rtl="0" fontAlgn="base">
        <a:spcBef>
          <a:spcPct val="0"/>
        </a:spcBef>
        <a:spcAft>
          <a:spcPct val="0"/>
        </a:spcAft>
        <a:defRPr sz="3600">
          <a:solidFill>
            <a:schemeClr val="tx2"/>
          </a:solidFill>
          <a:latin typeface="Arial" pitchFamily="-110" charset="0"/>
          <a:ea typeface="ＭＳ Ｐゴシック" pitchFamily="-110" charset="-128"/>
          <a:cs typeface="ＭＳ Ｐゴシック" pitchFamily="-110" charset="-128"/>
        </a:defRPr>
      </a:lvl9pPr>
    </p:titleStyle>
    <p:bodyStyle>
      <a:lvl1pPr marL="342083" indent="-342083" algn="l" rtl="0" eaLnBrk="0" fontAlgn="base" hangingPunct="0">
        <a:spcBef>
          <a:spcPct val="20000"/>
        </a:spcBef>
        <a:spcAft>
          <a:spcPct val="0"/>
        </a:spcAft>
        <a:buClr>
          <a:srgbClr val="8D1C0B"/>
        </a:buClr>
        <a:buFont typeface="Times" charset="0"/>
        <a:buChar char="•"/>
        <a:defRPr sz="2200">
          <a:solidFill>
            <a:schemeClr val="tx1"/>
          </a:solidFill>
          <a:latin typeface="+mn-lt"/>
          <a:ea typeface="+mn-ea"/>
          <a:cs typeface="+mn-cs"/>
        </a:defRPr>
      </a:lvl1pPr>
      <a:lvl2pPr marL="741181" indent="-285073" algn="l" rtl="0" eaLnBrk="0" fontAlgn="base" hangingPunct="0">
        <a:spcBef>
          <a:spcPct val="20000"/>
        </a:spcBef>
        <a:spcAft>
          <a:spcPct val="0"/>
        </a:spcAft>
        <a:buClr>
          <a:srgbClr val="8D1C0B"/>
        </a:buClr>
        <a:buFont typeface="Times" charset="0"/>
        <a:buChar char="•"/>
        <a:defRPr sz="2000">
          <a:solidFill>
            <a:schemeClr val="tx1"/>
          </a:solidFill>
          <a:latin typeface="+mn-lt"/>
          <a:ea typeface="+mn-ea"/>
        </a:defRPr>
      </a:lvl2pPr>
      <a:lvl3pPr marL="1140281" indent="-228055" algn="l" rtl="0" eaLnBrk="0" fontAlgn="base" hangingPunct="0">
        <a:spcBef>
          <a:spcPct val="20000"/>
        </a:spcBef>
        <a:spcAft>
          <a:spcPct val="0"/>
        </a:spcAft>
        <a:buClr>
          <a:srgbClr val="8D1C0B"/>
        </a:buClr>
        <a:buFont typeface="Times" charset="0"/>
        <a:buChar char="•"/>
        <a:defRPr>
          <a:solidFill>
            <a:schemeClr val="tx1"/>
          </a:solidFill>
          <a:latin typeface="+mn-lt"/>
          <a:ea typeface="+mn-ea"/>
        </a:defRPr>
      </a:lvl3pPr>
      <a:lvl4pPr marL="1596384" indent="-228055" algn="l" rtl="0" eaLnBrk="0" fontAlgn="base" hangingPunct="0">
        <a:spcBef>
          <a:spcPct val="20000"/>
        </a:spcBef>
        <a:spcAft>
          <a:spcPct val="0"/>
        </a:spcAft>
        <a:buClr>
          <a:srgbClr val="8D1C0B"/>
        </a:buClr>
        <a:buFont typeface="Times" charset="0"/>
        <a:buChar char="•"/>
        <a:defRPr sz="1600">
          <a:solidFill>
            <a:schemeClr val="tx1"/>
          </a:solidFill>
          <a:latin typeface="+mn-lt"/>
          <a:ea typeface="+mn-ea"/>
        </a:defRPr>
      </a:lvl4pPr>
      <a:lvl5pPr marL="2052501" indent="-228055" algn="l" rtl="0" eaLnBrk="0" fontAlgn="base" hangingPunct="0">
        <a:spcBef>
          <a:spcPct val="20000"/>
        </a:spcBef>
        <a:spcAft>
          <a:spcPct val="0"/>
        </a:spcAft>
        <a:buClr>
          <a:srgbClr val="8D1C0B"/>
        </a:buClr>
        <a:buFont typeface="Times" charset="0"/>
        <a:buChar char="•"/>
        <a:defRPr sz="1400">
          <a:solidFill>
            <a:schemeClr val="tx1"/>
          </a:solidFill>
          <a:latin typeface="+mn-lt"/>
          <a:ea typeface="+mn-ea"/>
        </a:defRPr>
      </a:lvl5pPr>
      <a:lvl6pPr marL="2508611" indent="-228055" algn="l" rtl="0" fontAlgn="base">
        <a:spcBef>
          <a:spcPct val="20000"/>
        </a:spcBef>
        <a:spcAft>
          <a:spcPct val="0"/>
        </a:spcAft>
        <a:buClr>
          <a:srgbClr val="8D1C0B"/>
        </a:buClr>
        <a:buFont typeface="Times" pitchFamily="-110" charset="0"/>
        <a:buChar char="•"/>
        <a:defRPr sz="1400">
          <a:solidFill>
            <a:schemeClr val="tx1"/>
          </a:solidFill>
          <a:latin typeface="+mn-lt"/>
          <a:ea typeface="+mn-ea"/>
        </a:defRPr>
      </a:lvl6pPr>
      <a:lvl7pPr marL="2964724" indent="-228055" algn="l" rtl="0" fontAlgn="base">
        <a:spcBef>
          <a:spcPct val="20000"/>
        </a:spcBef>
        <a:spcAft>
          <a:spcPct val="0"/>
        </a:spcAft>
        <a:buClr>
          <a:srgbClr val="8D1C0B"/>
        </a:buClr>
        <a:buFont typeface="Times" pitchFamily="-110" charset="0"/>
        <a:buChar char="•"/>
        <a:defRPr sz="1400">
          <a:solidFill>
            <a:schemeClr val="tx1"/>
          </a:solidFill>
          <a:latin typeface="+mn-lt"/>
          <a:ea typeface="+mn-ea"/>
        </a:defRPr>
      </a:lvl7pPr>
      <a:lvl8pPr marL="3420834" indent="-228055" algn="l" rtl="0" fontAlgn="base">
        <a:spcBef>
          <a:spcPct val="20000"/>
        </a:spcBef>
        <a:spcAft>
          <a:spcPct val="0"/>
        </a:spcAft>
        <a:buClr>
          <a:srgbClr val="8D1C0B"/>
        </a:buClr>
        <a:buFont typeface="Times" pitchFamily="-110" charset="0"/>
        <a:buChar char="•"/>
        <a:defRPr sz="1400">
          <a:solidFill>
            <a:schemeClr val="tx1"/>
          </a:solidFill>
          <a:latin typeface="+mn-lt"/>
          <a:ea typeface="+mn-ea"/>
        </a:defRPr>
      </a:lvl8pPr>
      <a:lvl9pPr marL="3876945" indent="-228055" algn="l" rtl="0" fontAlgn="base">
        <a:spcBef>
          <a:spcPct val="20000"/>
        </a:spcBef>
        <a:spcAft>
          <a:spcPct val="0"/>
        </a:spcAft>
        <a:buClr>
          <a:srgbClr val="8D1C0B"/>
        </a:buClr>
        <a:buFont typeface="Times" pitchFamily="-110" charset="0"/>
        <a:buChar char="•"/>
        <a:defRPr sz="1400">
          <a:solidFill>
            <a:schemeClr val="tx1"/>
          </a:solidFill>
          <a:latin typeface="+mn-lt"/>
          <a:ea typeface="+mn-ea"/>
        </a:defRPr>
      </a:lvl9pPr>
    </p:bodyStyle>
    <p:otherStyle>
      <a:defPPr>
        <a:defRPr lang="en-GB"/>
      </a:defPPr>
      <a:lvl1pPr marL="0" algn="l" defTabSz="456109" rtl="0" eaLnBrk="1" latinLnBrk="0" hangingPunct="1">
        <a:defRPr sz="1800" kern="1200">
          <a:solidFill>
            <a:schemeClr val="tx1"/>
          </a:solidFill>
          <a:latin typeface="+mn-lt"/>
          <a:ea typeface="+mn-ea"/>
          <a:cs typeface="+mn-cs"/>
        </a:defRPr>
      </a:lvl1pPr>
      <a:lvl2pPr marL="456109" algn="l" defTabSz="456109" rtl="0" eaLnBrk="1" latinLnBrk="0" hangingPunct="1">
        <a:defRPr sz="1800" kern="1200">
          <a:solidFill>
            <a:schemeClr val="tx1"/>
          </a:solidFill>
          <a:latin typeface="+mn-lt"/>
          <a:ea typeface="+mn-ea"/>
          <a:cs typeface="+mn-cs"/>
        </a:defRPr>
      </a:lvl2pPr>
      <a:lvl3pPr marL="912222" algn="l" defTabSz="456109" rtl="0" eaLnBrk="1" latinLnBrk="0" hangingPunct="1">
        <a:defRPr sz="1800" kern="1200">
          <a:solidFill>
            <a:schemeClr val="tx1"/>
          </a:solidFill>
          <a:latin typeface="+mn-lt"/>
          <a:ea typeface="+mn-ea"/>
          <a:cs typeface="+mn-cs"/>
        </a:defRPr>
      </a:lvl3pPr>
      <a:lvl4pPr marL="1368334" algn="l" defTabSz="456109" rtl="0" eaLnBrk="1" latinLnBrk="0" hangingPunct="1">
        <a:defRPr sz="1800" kern="1200">
          <a:solidFill>
            <a:schemeClr val="tx1"/>
          </a:solidFill>
          <a:latin typeface="+mn-lt"/>
          <a:ea typeface="+mn-ea"/>
          <a:cs typeface="+mn-cs"/>
        </a:defRPr>
      </a:lvl4pPr>
      <a:lvl5pPr marL="1824444" algn="l" defTabSz="456109" rtl="0" eaLnBrk="1" latinLnBrk="0" hangingPunct="1">
        <a:defRPr sz="1800" kern="1200">
          <a:solidFill>
            <a:schemeClr val="tx1"/>
          </a:solidFill>
          <a:latin typeface="+mn-lt"/>
          <a:ea typeface="+mn-ea"/>
          <a:cs typeface="+mn-cs"/>
        </a:defRPr>
      </a:lvl5pPr>
      <a:lvl6pPr marL="2280557" algn="l" defTabSz="456109" rtl="0" eaLnBrk="1" latinLnBrk="0" hangingPunct="1">
        <a:defRPr sz="1800" kern="1200">
          <a:solidFill>
            <a:schemeClr val="tx1"/>
          </a:solidFill>
          <a:latin typeface="+mn-lt"/>
          <a:ea typeface="+mn-ea"/>
          <a:cs typeface="+mn-cs"/>
        </a:defRPr>
      </a:lvl6pPr>
      <a:lvl7pPr marL="2736666" algn="l" defTabSz="456109" rtl="0" eaLnBrk="1" latinLnBrk="0" hangingPunct="1">
        <a:defRPr sz="1800" kern="1200">
          <a:solidFill>
            <a:schemeClr val="tx1"/>
          </a:solidFill>
          <a:latin typeface="+mn-lt"/>
          <a:ea typeface="+mn-ea"/>
          <a:cs typeface="+mn-cs"/>
        </a:defRPr>
      </a:lvl7pPr>
      <a:lvl8pPr marL="3192771" algn="l" defTabSz="456109" rtl="0" eaLnBrk="1" latinLnBrk="0" hangingPunct="1">
        <a:defRPr sz="1800" kern="1200">
          <a:solidFill>
            <a:schemeClr val="tx1"/>
          </a:solidFill>
          <a:latin typeface="+mn-lt"/>
          <a:ea typeface="+mn-ea"/>
          <a:cs typeface="+mn-cs"/>
        </a:defRPr>
      </a:lvl8pPr>
      <a:lvl9pPr marL="3648888" algn="l" defTabSz="4561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jpg"/><Relationship Id="rId5" Type="http://schemas.openxmlformats.org/officeDocument/2006/relationships/comments" Target="../comments/comment3.xml"/><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comments" Target="../comments/comment4.xml"/><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tiff"/><Relationship Id="rId8" Type="http://schemas.openxmlformats.org/officeDocument/2006/relationships/image" Target="../media/image26.png"/><Relationship Id="rId9" Type="http://schemas.openxmlformats.org/officeDocument/2006/relationships/image" Target="../media/image27.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comments" Target="../comments/commen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comments" Target="../comments/comment7.xm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comments" Target="../comments/commen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hyperlink" Target="http://www.ensembl.org/info/genome/stable_ids/index.html" TargetMode="External"/><Relationship Id="rId4" Type="http://schemas.openxmlformats.org/officeDocument/2006/relationships/hyperlink" Target="http://www.ensembl.org/info/docs/Doxygen/core-api/classBio_1_1EnsEMBL_1_1DBSQL_1_1GeneAdaptor.html#a940d6dc7e9273ad373a23eb563a455e6" TargetMode="External"/><Relationship Id="rId5" Type="http://schemas.openxmlformats.org/officeDocument/2006/relationships/hyperlink" Target="http://www.lrg-sequence.org/faq#faq_1" TargetMode="External"/><Relationship Id="rId6" Type="http://schemas.openxmlformats.org/officeDocument/2006/relationships/hyperlink" Target="http://www.ensembl.org/info/docs/Doxygen/core-api/classBio_1_1EnsEMBL_1_1DBSQL_1_1SliceAdaptor.html#a744a0044ea95082ce090e31007417d60" TargetMode="External"/><Relationship Id="rId7" Type="http://schemas.openxmlformats.org/officeDocument/2006/relationships/hyperlink" Target="http://www.ensembl.org/info/docs/Doxygen/core-api/classBio_1_1EnsEMBL_1_1Feature.html#aab5c01f99f53235d4cee8a3bc6374e99" TargetMode="External"/><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jpg"/><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jp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52.jpg"/><Relationship Id="rId5" Type="http://schemas.openxmlformats.org/officeDocument/2006/relationships/image" Target="../media/image5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54.png"/><Relationship Id="rId10" Type="http://schemas.openxmlformats.org/officeDocument/2006/relationships/image" Target="../media/image55.jpg"/><Relationship Id="rId11"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hyperlink" Target="mailto:http://www.nature.com/encode/#/threads  ?subject=http://www.nature.com/encode/#/threads" TargetMode="External"/><Relationship Id="rId4" Type="http://schemas.openxmlformats.org/officeDocument/2006/relationships/hyperlink" Target="http://encodeproject.org/" TargetMode="External"/><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jpg"/><Relationship Id="rId5" Type="http://schemas.openxmlformats.org/officeDocument/2006/relationships/image" Target="../media/image67.jpg"/><Relationship Id="rId6" Type="http://schemas.openxmlformats.org/officeDocument/2006/relationships/image" Target="../media/image68.jpg"/><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comments" Target="../comments/comment2.xml"/><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b="1" dirty="0" err="1">
                <a:solidFill>
                  <a:schemeClr val="tx1"/>
                </a:solidFill>
                <a:ea typeface="Arial"/>
                <a:cs typeface="Arial"/>
                <a:sym typeface="Arial"/>
              </a:rPr>
              <a:t>Ensembl</a:t>
            </a:r>
            <a:r>
              <a:rPr lang="en-US" b="1" dirty="0">
                <a:solidFill>
                  <a:schemeClr val="tx1"/>
                </a:solidFill>
                <a:ea typeface="Arial"/>
                <a:cs typeface="Arial"/>
                <a:sym typeface="Arial"/>
              </a:rPr>
              <a:t> </a:t>
            </a:r>
            <a:r>
              <a:rPr lang="en-US" b="1" dirty="0" err="1">
                <a:solidFill>
                  <a:schemeClr val="tx1"/>
                </a:solidFill>
                <a:ea typeface="Arial"/>
                <a:cs typeface="Arial"/>
                <a:sym typeface="Arial"/>
              </a:rPr>
              <a:t>Funcgen</a:t>
            </a:r>
            <a:r>
              <a:rPr lang="en-US" b="1" dirty="0">
                <a:solidFill>
                  <a:schemeClr val="tx1"/>
                </a:solidFill>
                <a:ea typeface="Arial"/>
                <a:cs typeface="Arial"/>
                <a:sym typeface="Arial"/>
              </a:rPr>
              <a:t>:</a:t>
            </a:r>
            <a:br>
              <a:rPr lang="en-US" b="1" dirty="0">
                <a:solidFill>
                  <a:schemeClr val="tx1"/>
                </a:solidFill>
                <a:ea typeface="Arial"/>
                <a:cs typeface="Arial"/>
                <a:sym typeface="Arial"/>
              </a:rPr>
            </a:br>
            <a:r>
              <a:rPr lang="en-US" b="1" dirty="0">
                <a:solidFill>
                  <a:schemeClr val="tx1"/>
                </a:solidFill>
                <a:ea typeface="Arial"/>
                <a:cs typeface="Arial"/>
                <a:sym typeface="Arial"/>
              </a:rPr>
              <a:t>A Database and API for </a:t>
            </a:r>
            <a:r>
              <a:rPr lang="en-US" b="1" dirty="0" err="1">
                <a:solidFill>
                  <a:schemeClr val="tx1"/>
                </a:solidFill>
                <a:ea typeface="Arial"/>
                <a:cs typeface="Arial"/>
                <a:sym typeface="Arial"/>
              </a:rPr>
              <a:t>Epigenomics</a:t>
            </a:r>
            <a:r>
              <a:rPr lang="en-US" b="1" dirty="0">
                <a:solidFill>
                  <a:schemeClr val="tx1"/>
                </a:solidFill>
                <a:ea typeface="Arial"/>
                <a:cs typeface="Arial"/>
                <a:sym typeface="Arial"/>
              </a:rPr>
              <a:t> and Gene Regulation Data.</a:t>
            </a:r>
            <a:br>
              <a:rPr lang="en-US" b="1" dirty="0">
                <a:solidFill>
                  <a:schemeClr val="tx1"/>
                </a:solidFill>
                <a:ea typeface="Arial"/>
                <a:cs typeface="Arial"/>
                <a:sym typeface="Arial"/>
              </a:rPr>
            </a:br>
            <a:endParaRPr lang="en-US" dirty="0">
              <a:solidFill>
                <a:schemeClr val="tx1"/>
              </a:solidFill>
            </a:endParaRPr>
          </a:p>
        </p:txBody>
      </p:sp>
      <p:sp>
        <p:nvSpPr>
          <p:cNvPr id="3" name="Subtitle 2"/>
          <p:cNvSpPr>
            <a:spLocks noGrp="1"/>
          </p:cNvSpPr>
          <p:nvPr>
            <p:ph type="subTitle" idx="1"/>
          </p:nvPr>
        </p:nvSpPr>
        <p:spPr/>
        <p:txBody>
          <a:bodyPr/>
          <a:lstStyle/>
          <a:p>
            <a:endParaRPr lang="en-US" dirty="0" smtClean="0"/>
          </a:p>
          <a:p>
            <a:endParaRPr lang="en-US" dirty="0"/>
          </a:p>
          <a:p>
            <a:r>
              <a:rPr lang="en-US" dirty="0" smtClean="0"/>
              <a:t>The </a:t>
            </a:r>
            <a:r>
              <a:rPr lang="en-US" dirty="0" err="1" smtClean="0"/>
              <a:t>Ensembl</a:t>
            </a:r>
            <a:r>
              <a:rPr lang="en-US" dirty="0" smtClean="0"/>
              <a:t> </a:t>
            </a:r>
            <a:r>
              <a:rPr lang="en-US" dirty="0"/>
              <a:t>r</a:t>
            </a:r>
            <a:r>
              <a:rPr lang="en-US" dirty="0" smtClean="0"/>
              <a:t>egulation resources</a:t>
            </a:r>
            <a:endParaRPr lang="en-US" dirty="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0"/>
        <p:cNvGrpSpPr/>
        <p:nvPr/>
      </p:nvGrpSpPr>
      <p:grpSpPr>
        <a:xfrm>
          <a:off x="0" y="0"/>
          <a:ext cx="0" cy="0"/>
          <a:chOff x="0" y="0"/>
          <a:chExt cx="0" cy="0"/>
        </a:xfrm>
      </p:grpSpPr>
      <p:pic>
        <p:nvPicPr>
          <p:cNvPr id="312" name="Shape 312"/>
          <p:cNvPicPr preferRelativeResize="0"/>
          <p:nvPr/>
        </p:nvPicPr>
        <p:blipFill rotWithShape="1">
          <a:blip r:embed="rId3">
            <a:alphaModFix/>
          </a:blip>
          <a:srcRect l="5346" r="5346"/>
          <a:stretch/>
        </p:blipFill>
        <p:spPr>
          <a:xfrm>
            <a:off x="685800" y="1600200"/>
            <a:ext cx="7772400" cy="4343400"/>
          </a:xfrm>
          <a:prstGeom prst="rect">
            <a:avLst/>
          </a:prstGeom>
          <a:noFill/>
          <a:ln>
            <a:noFill/>
          </a:ln>
        </p:spPr>
      </p:pic>
      <p:sp>
        <p:nvSpPr>
          <p:cNvPr id="2" name="Title 1"/>
          <p:cNvSpPr>
            <a:spLocks noGrp="1"/>
          </p:cNvSpPr>
          <p:nvPr>
            <p:ph type="title"/>
          </p:nvPr>
        </p:nvSpPr>
        <p:spPr/>
        <p:txBody>
          <a:bodyPr/>
          <a:lstStyle/>
          <a:p>
            <a:pPr lvl="0"/>
            <a:r>
              <a:rPr lang="en-US" dirty="0"/>
              <a:t>Histone </a:t>
            </a:r>
            <a:r>
              <a:rPr lang="en-US" dirty="0" smtClean="0"/>
              <a:t>modifications</a:t>
            </a:r>
            <a:endParaRPr lang="en-US" dirty="0"/>
          </a:p>
        </p:txBody>
      </p:sp>
      <p:sp>
        <p:nvSpPr>
          <p:cNvPr id="6" name="Rectangle 5"/>
          <p:cNvSpPr/>
          <p:nvPr/>
        </p:nvSpPr>
        <p:spPr>
          <a:xfrm>
            <a:off x="1359260" y="5973216"/>
            <a:ext cx="7191303" cy="253916"/>
          </a:xfrm>
          <a:prstGeom prst="rect">
            <a:avLst/>
          </a:prstGeom>
        </p:spPr>
        <p:txBody>
          <a:bodyPr wrap="square">
            <a:spAutoFit/>
          </a:bodyPr>
          <a:lstStyle/>
          <a:p>
            <a:pPr algn="r"/>
            <a:r>
              <a:rPr lang="it-IT" sz="1050" dirty="0">
                <a:solidFill>
                  <a:schemeClr val="accent2"/>
                </a:solidFill>
              </a:rPr>
              <a:t>André Fischer et. al, Cell 2010, </a:t>
            </a:r>
            <a:r>
              <a:rPr lang="it-IT" sz="1050" dirty="0" smtClean="0">
                <a:solidFill>
                  <a:schemeClr val="accent2"/>
                </a:solidFill>
              </a:rPr>
              <a:t>31:605-617</a:t>
            </a:r>
            <a:endParaRPr lang="it-IT" sz="1050" dirty="0">
              <a:solidFill>
                <a:schemeClr val="accent2"/>
              </a:solidFill>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7"/>
        <p:cNvGrpSpPr/>
        <p:nvPr/>
      </p:nvGrpSpPr>
      <p:grpSpPr>
        <a:xfrm>
          <a:off x="0" y="0"/>
          <a:ext cx="0" cy="0"/>
          <a:chOff x="0" y="0"/>
          <a:chExt cx="0" cy="0"/>
        </a:xfrm>
      </p:grpSpPr>
      <p:graphicFrame>
        <p:nvGraphicFramePr>
          <p:cNvPr id="319" name="Shape 319"/>
          <p:cNvGraphicFramePr/>
          <p:nvPr>
            <p:extLst>
              <p:ext uri="{D42A27DB-BD31-4B8C-83A1-F6EECF244321}">
                <p14:modId xmlns:p14="http://schemas.microsoft.com/office/powerpoint/2010/main" val="1185725935"/>
              </p:ext>
            </p:extLst>
          </p:nvPr>
        </p:nvGraphicFramePr>
        <p:xfrm>
          <a:off x="304801" y="1447804"/>
          <a:ext cx="8485238" cy="4843916"/>
        </p:xfrm>
        <a:graphic>
          <a:graphicData uri="http://schemas.openxmlformats.org/drawingml/2006/table">
            <a:tbl>
              <a:tblPr>
                <a:noFill/>
              </a:tblPr>
              <a:tblGrid>
                <a:gridCol w="2487099"/>
                <a:gridCol w="5998139"/>
              </a:tblGrid>
              <a:tr h="336682">
                <a:tc>
                  <a:txBody>
                    <a:bodyPr/>
                    <a:lstStyle/>
                    <a:p>
                      <a:pPr marL="0" marR="0" lvl="0" indent="0" algn="l" rtl="0">
                        <a:lnSpc>
                          <a:spcPct val="98000"/>
                        </a:lnSpc>
                        <a:spcBef>
                          <a:spcPts val="0"/>
                        </a:spcBef>
                        <a:spcAft>
                          <a:spcPts val="0"/>
                        </a:spcAft>
                        <a:buClr>
                          <a:srgbClr val="FFFFFF"/>
                        </a:buClr>
                        <a:buSzPct val="25000"/>
                        <a:buFont typeface="Verdana"/>
                        <a:buNone/>
                      </a:pPr>
                      <a:r>
                        <a:rPr lang="en-US" sz="1800" b="1" i="0" u="none" strike="noStrike" cap="none" dirty="0">
                          <a:solidFill>
                            <a:schemeClr val="accent2"/>
                          </a:solidFill>
                          <a:latin typeface="Verdana"/>
                          <a:ea typeface="Verdana"/>
                          <a:cs typeface="Verdana"/>
                          <a:sym typeface="Verdana"/>
                        </a:rPr>
                        <a:t>Mark</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8000"/>
                        </a:lnSpc>
                        <a:spcBef>
                          <a:spcPts val="0"/>
                        </a:spcBef>
                        <a:spcAft>
                          <a:spcPts val="0"/>
                        </a:spcAft>
                        <a:buClr>
                          <a:srgbClr val="FFFFFF"/>
                        </a:buClr>
                        <a:buSzPct val="25000"/>
                        <a:buFont typeface="Verdana"/>
                        <a:buNone/>
                      </a:pPr>
                      <a:r>
                        <a:rPr lang="en-US" sz="1800" b="1" i="0" u="none" strike="noStrike" cap="none" dirty="0">
                          <a:solidFill>
                            <a:schemeClr val="accent2"/>
                          </a:solidFill>
                          <a:latin typeface="Verdana"/>
                          <a:ea typeface="Verdana"/>
                          <a:cs typeface="Verdana"/>
                          <a:sym typeface="Verdana"/>
                        </a:rPr>
                        <a:t>Associated activity</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336682">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H3K4me1</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a:solidFill>
                            <a:srgbClr val="000000"/>
                          </a:solidFill>
                          <a:latin typeface="Verdana"/>
                          <a:ea typeface="Verdana"/>
                          <a:cs typeface="Verdana"/>
                          <a:sym typeface="Verdana"/>
                        </a:rPr>
                        <a:t>Enhancers &amp; downstream of promoter</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336682">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H3K4me2</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a:solidFill>
                            <a:srgbClr val="000000"/>
                          </a:solidFill>
                          <a:latin typeface="Verdana"/>
                          <a:ea typeface="Verdana"/>
                          <a:cs typeface="Verdana"/>
                          <a:sym typeface="Verdana"/>
                        </a:rPr>
                        <a:t>Enhancers &amp; promoter</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336682">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H3K4me3</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a:solidFill>
                            <a:srgbClr val="000000"/>
                          </a:solidFill>
                          <a:latin typeface="Verdana"/>
                          <a:ea typeface="Verdana"/>
                          <a:cs typeface="Verdana"/>
                          <a:sym typeface="Verdana"/>
                        </a:rPr>
                        <a:t>Promoter/TSS</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336682">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H3K9ac</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a:solidFill>
                            <a:srgbClr val="000000"/>
                          </a:solidFill>
                          <a:latin typeface="Verdana"/>
                          <a:ea typeface="Verdana"/>
                          <a:cs typeface="Verdana"/>
                          <a:sym typeface="Verdana"/>
                        </a:rPr>
                        <a:t>Promoter</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481311">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H3K9me1</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dirty="0">
                          <a:solidFill>
                            <a:srgbClr val="000000"/>
                          </a:solidFill>
                          <a:latin typeface="Verdana"/>
                          <a:ea typeface="Verdana"/>
                          <a:cs typeface="Verdana"/>
                          <a:sym typeface="Verdana"/>
                        </a:rPr>
                        <a:t>Associated to transcription, esp. at 5’ end of gene</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336682">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H3K9me3</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a:solidFill>
                            <a:srgbClr val="000000"/>
                          </a:solidFill>
                          <a:latin typeface="Verdana"/>
                          <a:ea typeface="Verdana"/>
                          <a:cs typeface="Verdana"/>
                          <a:sym typeface="Verdana"/>
                        </a:rPr>
                        <a:t>Repressed domains</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336682">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H3K27ac</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a:solidFill>
                            <a:srgbClr val="000000"/>
                          </a:solidFill>
                          <a:latin typeface="Verdana"/>
                          <a:ea typeface="Verdana"/>
                          <a:cs typeface="Verdana"/>
                          <a:sym typeface="Verdana"/>
                        </a:rPr>
                        <a:t>Active enhancers and promoters</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336682">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H3K27me3</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a:solidFill>
                            <a:srgbClr val="000000"/>
                          </a:solidFill>
                          <a:latin typeface="Verdana"/>
                          <a:ea typeface="Verdana"/>
                          <a:cs typeface="Verdana"/>
                          <a:sym typeface="Verdana"/>
                        </a:rPr>
                        <a:t>Polycomb repressed</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481311">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H3K36me3</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a:solidFill>
                            <a:srgbClr val="000000"/>
                          </a:solidFill>
                          <a:latin typeface="Verdana"/>
                          <a:ea typeface="Verdana"/>
                          <a:cs typeface="Verdana"/>
                          <a:sym typeface="Verdana"/>
                        </a:rPr>
                        <a:t>Associated to transcription, esp. at 3’ end of gene</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481311">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H3K79me2</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a:solidFill>
                            <a:srgbClr val="000000"/>
                          </a:solidFill>
                          <a:latin typeface="Verdana"/>
                          <a:ea typeface="Verdana"/>
                          <a:cs typeface="Verdana"/>
                          <a:sym typeface="Verdana"/>
                        </a:rPr>
                        <a:t>Associated to transcription, esp. at 5’ end of gene</a:t>
                      </a: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481311">
                <a:tc>
                  <a:txBody>
                    <a:bodyPr/>
                    <a:lstStyle/>
                    <a:p>
                      <a:pPr marL="0" marR="0" lvl="0" indent="0" algn="l" rtl="0">
                        <a:lnSpc>
                          <a:spcPct val="94000"/>
                        </a:lnSpc>
                        <a:spcBef>
                          <a:spcPts val="0"/>
                        </a:spcBef>
                        <a:spcAft>
                          <a:spcPts val="0"/>
                        </a:spcAft>
                        <a:buClr>
                          <a:srgbClr val="000000"/>
                        </a:buClr>
                        <a:buSzPct val="25000"/>
                        <a:buFont typeface="Arial"/>
                        <a:buNone/>
                      </a:pPr>
                      <a:r>
                        <a:rPr lang="en-US" sz="1800" b="0" i="0" u="none" strike="noStrike" cap="none" dirty="0">
                          <a:solidFill>
                            <a:srgbClr val="000000"/>
                          </a:solidFill>
                          <a:latin typeface="Arial"/>
                          <a:ea typeface="Arial"/>
                          <a:cs typeface="Arial"/>
                          <a:sym typeface="Arial"/>
                        </a:rPr>
                        <a:t>H4K20me1</a:t>
                      </a:r>
                    </a:p>
                  </a:txBody>
                  <a:tcPr marL="50750" marR="50750" marT="50750" marB="5075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Verdana"/>
                        <a:buNone/>
                      </a:pPr>
                      <a:r>
                        <a:rPr lang="en-US" sz="1800" b="0" i="0" u="none" strike="noStrike" cap="none" dirty="0">
                          <a:solidFill>
                            <a:srgbClr val="000000"/>
                          </a:solidFill>
                          <a:latin typeface="Verdana"/>
                          <a:ea typeface="Verdana"/>
                          <a:cs typeface="Verdana"/>
                          <a:sym typeface="Verdana"/>
                        </a:rPr>
                        <a:t>Associated to transcription, esp. at 5’ end </a:t>
                      </a:r>
                      <a:r>
                        <a:rPr lang="en-US" sz="1800" b="0" i="0" u="none" strike="noStrike" cap="none" dirty="0" smtClean="0">
                          <a:solidFill>
                            <a:srgbClr val="000000"/>
                          </a:solidFill>
                          <a:latin typeface="Verdana"/>
                          <a:ea typeface="Verdana"/>
                          <a:cs typeface="Verdana"/>
                          <a:sym typeface="Verdana"/>
                        </a:rPr>
                        <a:t>of</a:t>
                      </a:r>
                      <a:r>
                        <a:rPr lang="en-US" sz="1800" b="0" i="0" u="none" strike="noStrike" cap="none" baseline="0" dirty="0" smtClean="0">
                          <a:solidFill>
                            <a:srgbClr val="000000"/>
                          </a:solidFill>
                          <a:latin typeface="Verdana"/>
                          <a:ea typeface="Verdana"/>
                          <a:cs typeface="Verdana"/>
                          <a:sym typeface="Verdana"/>
                        </a:rPr>
                        <a:t> </a:t>
                      </a:r>
                      <a:r>
                        <a:rPr lang="en-US" sz="1800" b="0" i="0" u="none" strike="noStrike" cap="none" dirty="0" smtClean="0">
                          <a:solidFill>
                            <a:srgbClr val="000000"/>
                          </a:solidFill>
                          <a:latin typeface="Verdana"/>
                          <a:ea typeface="Verdana"/>
                          <a:cs typeface="Verdana"/>
                          <a:sym typeface="Verdana"/>
                        </a:rPr>
                        <a:t>gene</a:t>
                      </a:r>
                      <a:endParaRPr lang="en-US" sz="1800" b="0" i="0" u="none" strike="noStrike" cap="none" dirty="0">
                        <a:solidFill>
                          <a:srgbClr val="000000"/>
                        </a:solidFill>
                        <a:latin typeface="Verdana"/>
                        <a:ea typeface="Verdana"/>
                        <a:cs typeface="Verdana"/>
                        <a:sym typeface="Verdana"/>
                      </a:endParaRPr>
                    </a:p>
                  </a:txBody>
                  <a:tcPr marL="90000" marR="90000" marT="5025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
        <p:nvSpPr>
          <p:cNvPr id="2" name="Title 1"/>
          <p:cNvSpPr>
            <a:spLocks noGrp="1"/>
          </p:cNvSpPr>
          <p:nvPr>
            <p:ph type="title"/>
          </p:nvPr>
        </p:nvSpPr>
        <p:spPr/>
        <p:txBody>
          <a:bodyPr/>
          <a:lstStyle/>
          <a:p>
            <a:r>
              <a:rPr lang="en-US" dirty="0" smtClean="0"/>
              <a:t>Histone modifications known role</a:t>
            </a:r>
            <a:endParaRPr lang="en-US" dirty="0"/>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
        <p:cNvGrpSpPr/>
        <p:nvPr/>
      </p:nvGrpSpPr>
      <p:grpSpPr>
        <a:xfrm>
          <a:off x="0" y="0"/>
          <a:ext cx="0" cy="0"/>
          <a:chOff x="0" y="0"/>
          <a:chExt cx="0" cy="0"/>
        </a:xfrm>
      </p:grpSpPr>
      <p:pic>
        <p:nvPicPr>
          <p:cNvPr id="198" name="Shape 198"/>
          <p:cNvPicPr preferRelativeResize="0"/>
          <p:nvPr/>
        </p:nvPicPr>
        <p:blipFill rotWithShape="1">
          <a:blip r:embed="rId3">
            <a:alphaModFix/>
          </a:blip>
          <a:srcRect/>
          <a:stretch/>
        </p:blipFill>
        <p:spPr>
          <a:xfrm>
            <a:off x="2882437" y="1447804"/>
            <a:ext cx="3370879" cy="4424358"/>
          </a:xfrm>
          <a:prstGeom prst="rect">
            <a:avLst/>
          </a:prstGeom>
          <a:noFill/>
          <a:ln>
            <a:noFill/>
          </a:ln>
        </p:spPr>
      </p:pic>
      <p:sp>
        <p:nvSpPr>
          <p:cNvPr id="2" name="Title 1"/>
          <p:cNvSpPr>
            <a:spLocks noGrp="1"/>
          </p:cNvSpPr>
          <p:nvPr>
            <p:ph type="title"/>
          </p:nvPr>
        </p:nvSpPr>
        <p:spPr/>
        <p:txBody>
          <a:bodyPr/>
          <a:lstStyle/>
          <a:p>
            <a:pPr lvl="0"/>
            <a:r>
              <a:rPr lang="en-US" dirty="0" err="1" smtClean="0"/>
              <a:t>ChIP</a:t>
            </a:r>
            <a:r>
              <a:rPr lang="en-US" dirty="0"/>
              <a:t> </a:t>
            </a:r>
            <a:r>
              <a:rPr lang="en-US" dirty="0" smtClean="0"/>
              <a:t>sequencing (</a:t>
            </a:r>
            <a:r>
              <a:rPr lang="en-US" dirty="0" err="1" smtClean="0"/>
              <a:t>ChIP-seq</a:t>
            </a:r>
            <a:r>
              <a:rPr lang="en-US" dirty="0" smtClean="0"/>
              <a:t>)</a:t>
            </a:r>
            <a:endParaRPr lang="en-US" dirty="0"/>
          </a:p>
        </p:txBody>
      </p:sp>
      <p:sp>
        <p:nvSpPr>
          <p:cNvPr id="6" name="Rectangle 5"/>
          <p:cNvSpPr/>
          <p:nvPr/>
        </p:nvSpPr>
        <p:spPr>
          <a:xfrm>
            <a:off x="1359260" y="5973216"/>
            <a:ext cx="7191303" cy="261610"/>
          </a:xfrm>
          <a:prstGeom prst="rect">
            <a:avLst/>
          </a:prstGeom>
        </p:spPr>
        <p:txBody>
          <a:bodyPr wrap="square">
            <a:spAutoFit/>
          </a:bodyPr>
          <a:lstStyle/>
          <a:p>
            <a:pPr algn="r"/>
            <a:r>
              <a:rPr lang="en-US" sz="1050" dirty="0">
                <a:solidFill>
                  <a:schemeClr val="accent2"/>
                </a:solidFill>
              </a:rPr>
              <a:t>Adam M. </a:t>
            </a:r>
            <a:r>
              <a:rPr lang="en-US" sz="1050" dirty="0" err="1">
                <a:solidFill>
                  <a:schemeClr val="accent2"/>
                </a:solidFill>
              </a:rPr>
              <a:t>Szalkowski</a:t>
            </a:r>
            <a:r>
              <a:rPr lang="en-US" sz="1050" dirty="0">
                <a:solidFill>
                  <a:schemeClr val="accent2"/>
                </a:solidFill>
              </a:rPr>
              <a:t>, and Christoph D. </a:t>
            </a:r>
            <a:r>
              <a:rPr lang="en-US" sz="1050" dirty="0" err="1">
                <a:solidFill>
                  <a:schemeClr val="accent2"/>
                </a:solidFill>
              </a:rPr>
              <a:t>Schmid</a:t>
            </a:r>
            <a:r>
              <a:rPr lang="en-US" sz="1050" dirty="0">
                <a:solidFill>
                  <a:schemeClr val="accent2"/>
                </a:solidFill>
              </a:rPr>
              <a:t> Brief </a:t>
            </a:r>
            <a:r>
              <a:rPr lang="en-US" sz="1050" dirty="0" err="1">
                <a:solidFill>
                  <a:schemeClr val="accent2"/>
                </a:solidFill>
              </a:rPr>
              <a:t>Bioinform</a:t>
            </a:r>
            <a:r>
              <a:rPr lang="en-US" sz="1050" dirty="0">
                <a:solidFill>
                  <a:schemeClr val="accent2"/>
                </a:solidFill>
              </a:rPr>
              <a:t> 2011;12:626-633</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a:stretch/>
        </p:blipFill>
        <p:spPr>
          <a:xfrm>
            <a:off x="0" y="1412875"/>
            <a:ext cx="9144000" cy="3863974"/>
          </a:xfrm>
          <a:prstGeom prst="rect">
            <a:avLst/>
          </a:prstGeom>
          <a:noFill/>
          <a:ln>
            <a:noFill/>
          </a:ln>
        </p:spPr>
      </p:pic>
      <p:pic>
        <p:nvPicPr>
          <p:cNvPr id="207" name="Shape 207"/>
          <p:cNvPicPr preferRelativeResize="0"/>
          <p:nvPr/>
        </p:nvPicPr>
        <p:blipFill rotWithShape="1">
          <a:blip r:embed="rId4">
            <a:alphaModFix/>
          </a:blip>
          <a:srcRect t="78373"/>
          <a:stretch/>
        </p:blipFill>
        <p:spPr>
          <a:xfrm>
            <a:off x="3348037" y="5249862"/>
            <a:ext cx="3659186" cy="1058862"/>
          </a:xfrm>
          <a:prstGeom prst="rect">
            <a:avLst/>
          </a:prstGeom>
          <a:noFill/>
          <a:ln>
            <a:noFill/>
          </a:ln>
        </p:spPr>
      </p:pic>
      <p:sp>
        <p:nvSpPr>
          <p:cNvPr id="208" name="Shape 208"/>
          <p:cNvSpPr/>
          <p:nvPr/>
        </p:nvSpPr>
        <p:spPr>
          <a:xfrm>
            <a:off x="3419475" y="5899150"/>
            <a:ext cx="360362" cy="360362"/>
          </a:xfrm>
          <a:prstGeom prst="rect">
            <a:avLst/>
          </a:prstGeom>
          <a:solidFill>
            <a:srgbClr val="FFFFFF"/>
          </a:solidFill>
          <a:ln w="25550" cap="sq"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209" name="Shape 209"/>
          <p:cNvSpPr/>
          <p:nvPr/>
        </p:nvSpPr>
        <p:spPr>
          <a:xfrm>
            <a:off x="4932362" y="5827712"/>
            <a:ext cx="935037" cy="215899"/>
          </a:xfrm>
          <a:prstGeom prst="rect">
            <a:avLst/>
          </a:prstGeom>
          <a:solidFill>
            <a:srgbClr val="FFFFFF"/>
          </a:solidFill>
          <a:ln w="25550" cap="sq"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pPr lvl="0"/>
            <a:r>
              <a:rPr lang="en-US" dirty="0" err="1" smtClean="0"/>
              <a:t>ChIP-seq</a:t>
            </a:r>
            <a:r>
              <a:rPr lang="en-US" dirty="0" smtClean="0"/>
              <a:t> data sets in </a:t>
            </a:r>
            <a:r>
              <a:rPr lang="en-US" dirty="0" err="1" smtClean="0"/>
              <a:t>Ensembl</a:t>
            </a:r>
            <a:r>
              <a:rPr lang="en-US" dirty="0"/>
              <a:t/>
            </a:r>
            <a:br>
              <a:rPr lang="en-US" dirty="0"/>
            </a:br>
            <a:endParaRPr lang="en-US" dirty="0"/>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smtClean="0"/>
              <a:t>DNaseI</a:t>
            </a:r>
            <a:r>
              <a:rPr lang="en-US" dirty="0" smtClean="0"/>
              <a:t> sequencing (</a:t>
            </a:r>
            <a:r>
              <a:rPr lang="en-US" dirty="0" err="1" smtClean="0"/>
              <a:t>DNaseI-seq</a:t>
            </a:r>
            <a:r>
              <a:rPr lang="en-US" dirty="0" smtClean="0"/>
              <a:t>)</a:t>
            </a:r>
            <a:endParaRPr lang="en-US" dirty="0"/>
          </a:p>
        </p:txBody>
      </p:sp>
      <p:sp>
        <p:nvSpPr>
          <p:cNvPr id="17" name="Rectangle 16"/>
          <p:cNvSpPr/>
          <p:nvPr/>
        </p:nvSpPr>
        <p:spPr>
          <a:xfrm>
            <a:off x="1359260" y="5973216"/>
            <a:ext cx="7191303" cy="253916"/>
          </a:xfrm>
          <a:prstGeom prst="rect">
            <a:avLst/>
          </a:prstGeom>
        </p:spPr>
        <p:txBody>
          <a:bodyPr wrap="square">
            <a:spAutoFit/>
          </a:bodyPr>
          <a:lstStyle/>
          <a:p>
            <a:pPr algn="r"/>
            <a:r>
              <a:rPr lang="en-US" sz="1050" dirty="0" smtClean="0">
                <a:solidFill>
                  <a:schemeClr val="accent2"/>
                </a:solidFill>
              </a:rPr>
              <a:t>Image adapted from: http</a:t>
            </a:r>
            <a:r>
              <a:rPr lang="en-US" sz="1050" dirty="0">
                <a:solidFill>
                  <a:schemeClr val="accent2"/>
                </a:solidFill>
              </a:rPr>
              <a:t>://</a:t>
            </a:r>
            <a:r>
              <a:rPr lang="en-US" sz="1050" dirty="0" err="1">
                <a:solidFill>
                  <a:schemeClr val="accent2"/>
                </a:solidFill>
              </a:rPr>
              <a:t>bioinfo-fr.net</a:t>
            </a:r>
            <a:r>
              <a:rPr lang="en-US" sz="1050" dirty="0">
                <a:solidFill>
                  <a:schemeClr val="accent2"/>
                </a:solidFill>
              </a:rPr>
              <a:t>/</a:t>
            </a:r>
            <a:r>
              <a:rPr lang="en-US" sz="1050" dirty="0" err="1">
                <a:solidFill>
                  <a:schemeClr val="accent2"/>
                </a:solidFill>
              </a:rPr>
              <a:t>wp</a:t>
            </a:r>
            <a:r>
              <a:rPr lang="en-US" sz="1050" dirty="0">
                <a:solidFill>
                  <a:schemeClr val="accent2"/>
                </a:solidFill>
              </a:rPr>
              <a:t>-content/uploads/2013/05/DNase-</a:t>
            </a:r>
            <a:r>
              <a:rPr lang="en-US" sz="1050" dirty="0" err="1">
                <a:solidFill>
                  <a:schemeClr val="accent2"/>
                </a:solidFill>
              </a:rPr>
              <a:t>seq.png</a:t>
            </a:r>
            <a:endParaRPr lang="en-US" sz="1050" dirty="0">
              <a:solidFill>
                <a:schemeClr val="accent2"/>
              </a:solidFill>
            </a:endParaRPr>
          </a:p>
        </p:txBody>
      </p:sp>
      <p:grpSp>
        <p:nvGrpSpPr>
          <p:cNvPr id="6" name="Group 5"/>
          <p:cNvGrpSpPr/>
          <p:nvPr/>
        </p:nvGrpSpPr>
        <p:grpSpPr>
          <a:xfrm>
            <a:off x="1641988" y="1396180"/>
            <a:ext cx="5919017" cy="4424517"/>
            <a:chOff x="1641988" y="1396180"/>
            <a:chExt cx="5919017" cy="4424517"/>
          </a:xfrm>
        </p:grpSpPr>
        <p:pic>
          <p:nvPicPr>
            <p:cNvPr id="216" name="Shape 216"/>
            <p:cNvPicPr preferRelativeResize="0"/>
            <p:nvPr/>
          </p:nvPicPr>
          <p:blipFill rotWithShape="1">
            <a:blip r:embed="rId3">
              <a:alphaModFix/>
            </a:blip>
            <a:srcRect/>
            <a:stretch/>
          </p:blipFill>
          <p:spPr>
            <a:xfrm>
              <a:off x="2428567" y="1447804"/>
              <a:ext cx="4286865" cy="4372893"/>
            </a:xfrm>
            <a:prstGeom prst="rect">
              <a:avLst/>
            </a:prstGeom>
            <a:noFill/>
            <a:ln>
              <a:noFill/>
            </a:ln>
          </p:spPr>
        </p:pic>
        <p:sp>
          <p:nvSpPr>
            <p:cNvPr id="3" name="TextBox 2"/>
            <p:cNvSpPr txBox="1"/>
            <p:nvPr/>
          </p:nvSpPr>
          <p:spPr>
            <a:xfrm>
              <a:off x="1641988" y="1396180"/>
              <a:ext cx="1474840" cy="307777"/>
            </a:xfrm>
            <a:prstGeom prst="rect">
              <a:avLst/>
            </a:prstGeom>
            <a:solidFill>
              <a:srgbClr val="FFFFFF"/>
            </a:solidFill>
          </p:spPr>
          <p:txBody>
            <a:bodyPr wrap="square" rtlCol="0">
              <a:spAutoFit/>
            </a:bodyPr>
            <a:lstStyle/>
            <a:p>
              <a:pPr algn="r"/>
              <a:r>
                <a:rPr lang="en-US" sz="1400" dirty="0" smtClean="0"/>
                <a:t>TF binding</a:t>
              </a:r>
              <a:endParaRPr lang="en-US" sz="1400" dirty="0"/>
            </a:p>
          </p:txBody>
        </p:sp>
        <p:sp>
          <p:nvSpPr>
            <p:cNvPr id="4" name="Rectangle 3"/>
            <p:cNvSpPr/>
            <p:nvPr/>
          </p:nvSpPr>
          <p:spPr bwMode="auto">
            <a:xfrm>
              <a:off x="4591665" y="1592825"/>
              <a:ext cx="511277" cy="2359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9" name="Rectangle 8"/>
            <p:cNvSpPr/>
            <p:nvPr/>
          </p:nvSpPr>
          <p:spPr bwMode="auto">
            <a:xfrm>
              <a:off x="4611327" y="1963534"/>
              <a:ext cx="796415" cy="2487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8" name="TextBox 7"/>
            <p:cNvSpPr txBox="1"/>
            <p:nvPr/>
          </p:nvSpPr>
          <p:spPr>
            <a:xfrm>
              <a:off x="4021392" y="2072140"/>
              <a:ext cx="1071716" cy="307777"/>
            </a:xfrm>
            <a:prstGeom prst="rect">
              <a:avLst/>
            </a:prstGeom>
            <a:solidFill>
              <a:srgbClr val="FFFFFF"/>
            </a:solidFill>
          </p:spPr>
          <p:txBody>
            <a:bodyPr wrap="square" rtlCol="0">
              <a:spAutoFit/>
            </a:bodyPr>
            <a:lstStyle/>
            <a:p>
              <a:r>
                <a:rPr lang="en-US" sz="1400" smtClean="0"/>
                <a:t>Nuclesome</a:t>
              </a:r>
              <a:endParaRPr lang="en-US" sz="1400" dirty="0"/>
            </a:p>
          </p:txBody>
        </p:sp>
        <p:sp>
          <p:nvSpPr>
            <p:cNvPr id="10" name="TextBox 9"/>
            <p:cNvSpPr txBox="1"/>
            <p:nvPr/>
          </p:nvSpPr>
          <p:spPr>
            <a:xfrm>
              <a:off x="5525729" y="1691466"/>
              <a:ext cx="1071716" cy="523220"/>
            </a:xfrm>
            <a:prstGeom prst="rect">
              <a:avLst/>
            </a:prstGeom>
            <a:solidFill>
              <a:srgbClr val="FFFFFF"/>
            </a:solidFill>
          </p:spPr>
          <p:txBody>
            <a:bodyPr wrap="square" rtlCol="0">
              <a:spAutoFit/>
            </a:bodyPr>
            <a:lstStyle/>
            <a:p>
              <a:r>
                <a:rPr lang="en-US" sz="1400" dirty="0" smtClean="0"/>
                <a:t>DNA</a:t>
              </a:r>
            </a:p>
            <a:p>
              <a:r>
                <a:rPr lang="en-US" sz="1400" dirty="0" smtClean="0"/>
                <a:t>extraction</a:t>
              </a:r>
              <a:endParaRPr lang="en-US" sz="1400" dirty="0"/>
            </a:p>
          </p:txBody>
        </p:sp>
        <p:sp>
          <p:nvSpPr>
            <p:cNvPr id="11" name="TextBox 10"/>
            <p:cNvSpPr txBox="1"/>
            <p:nvPr/>
          </p:nvSpPr>
          <p:spPr>
            <a:xfrm>
              <a:off x="4350773" y="2429077"/>
              <a:ext cx="811163" cy="307777"/>
            </a:xfrm>
            <a:prstGeom prst="rect">
              <a:avLst/>
            </a:prstGeom>
            <a:solidFill>
              <a:srgbClr val="FFFFFF"/>
            </a:solidFill>
          </p:spPr>
          <p:txBody>
            <a:bodyPr wrap="square" rtlCol="0">
              <a:spAutoFit/>
            </a:bodyPr>
            <a:lstStyle/>
            <a:p>
              <a:r>
                <a:rPr lang="en-US" sz="1400" smtClean="0"/>
                <a:t>DNaseI</a:t>
              </a:r>
              <a:endParaRPr lang="en-US" sz="1400" dirty="0"/>
            </a:p>
          </p:txBody>
        </p:sp>
        <p:sp>
          <p:nvSpPr>
            <p:cNvPr id="12" name="Rectangle 11"/>
            <p:cNvSpPr/>
            <p:nvPr/>
          </p:nvSpPr>
          <p:spPr bwMode="auto">
            <a:xfrm>
              <a:off x="4336026" y="3932904"/>
              <a:ext cx="757082" cy="2949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13" name="TextBox 12"/>
            <p:cNvSpPr txBox="1"/>
            <p:nvPr/>
          </p:nvSpPr>
          <p:spPr>
            <a:xfrm>
              <a:off x="5525729" y="2582964"/>
              <a:ext cx="1435510" cy="523220"/>
            </a:xfrm>
            <a:prstGeom prst="rect">
              <a:avLst/>
            </a:prstGeom>
            <a:solidFill>
              <a:srgbClr val="FFFFFF"/>
            </a:solidFill>
          </p:spPr>
          <p:txBody>
            <a:bodyPr wrap="square" rtlCol="0">
              <a:spAutoFit/>
            </a:bodyPr>
            <a:lstStyle/>
            <a:p>
              <a:r>
                <a:rPr lang="en-US" sz="1400" dirty="0" err="1" smtClean="0"/>
                <a:t>DNAseI</a:t>
              </a:r>
              <a:endParaRPr lang="en-US" sz="1400" dirty="0" smtClean="0"/>
            </a:p>
            <a:p>
              <a:r>
                <a:rPr lang="en-US" sz="1400" dirty="0" smtClean="0"/>
                <a:t>digestion</a:t>
              </a:r>
              <a:endParaRPr lang="en-US" sz="1400" dirty="0"/>
            </a:p>
          </p:txBody>
        </p:sp>
        <p:sp>
          <p:nvSpPr>
            <p:cNvPr id="14" name="TextBox 13"/>
            <p:cNvSpPr txBox="1"/>
            <p:nvPr/>
          </p:nvSpPr>
          <p:spPr>
            <a:xfrm>
              <a:off x="5525729" y="3333898"/>
              <a:ext cx="1071716" cy="523220"/>
            </a:xfrm>
            <a:prstGeom prst="rect">
              <a:avLst/>
            </a:prstGeom>
            <a:solidFill>
              <a:srgbClr val="FFFFFF"/>
            </a:solidFill>
          </p:spPr>
          <p:txBody>
            <a:bodyPr wrap="square" rtlCol="0">
              <a:spAutoFit/>
            </a:bodyPr>
            <a:lstStyle/>
            <a:p>
              <a:r>
                <a:rPr lang="en-US" sz="1400" dirty="0" smtClean="0"/>
                <a:t>DNA</a:t>
              </a:r>
            </a:p>
            <a:p>
              <a:r>
                <a:rPr lang="en-US" sz="1400" dirty="0" smtClean="0"/>
                <a:t>purification</a:t>
              </a:r>
              <a:endParaRPr lang="en-US" sz="1400" dirty="0"/>
            </a:p>
          </p:txBody>
        </p:sp>
        <p:sp>
          <p:nvSpPr>
            <p:cNvPr id="15" name="TextBox 14"/>
            <p:cNvSpPr txBox="1"/>
            <p:nvPr/>
          </p:nvSpPr>
          <p:spPr>
            <a:xfrm>
              <a:off x="5525728" y="3940220"/>
              <a:ext cx="1720645" cy="523220"/>
            </a:xfrm>
            <a:prstGeom prst="rect">
              <a:avLst/>
            </a:prstGeom>
            <a:solidFill>
              <a:srgbClr val="FFFFFF"/>
            </a:solidFill>
          </p:spPr>
          <p:txBody>
            <a:bodyPr wrap="square" rtlCol="0">
              <a:spAutoFit/>
            </a:bodyPr>
            <a:lstStyle/>
            <a:p>
              <a:r>
                <a:rPr lang="en-US" sz="1400" dirty="0" smtClean="0"/>
                <a:t>Adapter insertion </a:t>
              </a:r>
              <a:r>
                <a:rPr lang="en-US" sz="1400" smtClean="0"/>
                <a:t>and amplification</a:t>
              </a:r>
              <a:endParaRPr lang="en-US" sz="1400" dirty="0"/>
            </a:p>
          </p:txBody>
        </p:sp>
        <p:sp>
          <p:nvSpPr>
            <p:cNvPr id="16" name="TextBox 15"/>
            <p:cNvSpPr txBox="1"/>
            <p:nvPr/>
          </p:nvSpPr>
          <p:spPr>
            <a:xfrm>
              <a:off x="5525728" y="4843988"/>
              <a:ext cx="2035277" cy="738664"/>
            </a:xfrm>
            <a:prstGeom prst="rect">
              <a:avLst/>
            </a:prstGeom>
            <a:solidFill>
              <a:srgbClr val="FFFFFF"/>
            </a:solidFill>
          </p:spPr>
          <p:txBody>
            <a:bodyPr wrap="square" rtlCol="0">
              <a:spAutoFit/>
            </a:bodyPr>
            <a:lstStyle/>
            <a:p>
              <a:r>
                <a:rPr lang="en-US" sz="1400" dirty="0" smtClean="0"/>
                <a:t>DNA sequencing and</a:t>
              </a:r>
            </a:p>
            <a:p>
              <a:r>
                <a:rPr lang="en-US" sz="1400" dirty="0" err="1" smtClean="0"/>
                <a:t>bioinformatic</a:t>
              </a:r>
              <a:r>
                <a:rPr lang="en-US" sz="1400" dirty="0" smtClean="0"/>
                <a:t> </a:t>
              </a:r>
            </a:p>
            <a:p>
              <a:r>
                <a:rPr lang="en-US" sz="1400" dirty="0" smtClean="0"/>
                <a:t>analysis</a:t>
              </a:r>
              <a:endParaRPr lang="en-US" sz="1400" dirty="0"/>
            </a:p>
          </p:txBody>
        </p:sp>
        <p:sp>
          <p:nvSpPr>
            <p:cNvPr id="18" name="TextBox 17"/>
            <p:cNvSpPr txBox="1"/>
            <p:nvPr/>
          </p:nvSpPr>
          <p:spPr>
            <a:xfrm>
              <a:off x="2949675" y="5559087"/>
              <a:ext cx="1956622" cy="261610"/>
            </a:xfrm>
            <a:prstGeom prst="rect">
              <a:avLst/>
            </a:prstGeom>
            <a:solidFill>
              <a:srgbClr val="FFFFFF"/>
            </a:solidFill>
          </p:spPr>
          <p:txBody>
            <a:bodyPr wrap="square" rtlCol="0">
              <a:spAutoFit/>
            </a:bodyPr>
            <a:lstStyle/>
            <a:p>
              <a:r>
                <a:rPr lang="en-US" sz="1050" dirty="0" smtClean="0"/>
                <a:t>Reference genome</a:t>
              </a:r>
              <a:endParaRPr lang="en-US" sz="1050" dirty="0"/>
            </a:p>
          </p:txBody>
        </p:sp>
      </p:gr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pic>
        <p:nvPicPr>
          <p:cNvPr id="224" name="Shape 224"/>
          <p:cNvPicPr preferRelativeResize="0"/>
          <p:nvPr/>
        </p:nvPicPr>
        <p:blipFill rotWithShape="1">
          <a:blip r:embed="rId3">
            <a:alphaModFix/>
          </a:blip>
          <a:srcRect/>
          <a:stretch/>
        </p:blipFill>
        <p:spPr>
          <a:xfrm>
            <a:off x="23811" y="1557337"/>
            <a:ext cx="9144000" cy="3744912"/>
          </a:xfrm>
          <a:prstGeom prst="rect">
            <a:avLst/>
          </a:prstGeom>
          <a:noFill/>
          <a:ln>
            <a:noFill/>
          </a:ln>
        </p:spPr>
      </p:pic>
      <p:sp>
        <p:nvSpPr>
          <p:cNvPr id="5" name="Title 1"/>
          <p:cNvSpPr>
            <a:spLocks noGrp="1"/>
          </p:cNvSpPr>
          <p:nvPr>
            <p:ph type="title"/>
          </p:nvPr>
        </p:nvSpPr>
        <p:spPr/>
        <p:txBody>
          <a:bodyPr/>
          <a:lstStyle/>
          <a:p>
            <a:pPr lvl="0"/>
            <a:r>
              <a:rPr lang="en-US" dirty="0" err="1" smtClean="0"/>
              <a:t>DNaseI-seq</a:t>
            </a:r>
            <a:r>
              <a:rPr lang="en-US" dirty="0" smtClean="0"/>
              <a:t> data sets in </a:t>
            </a:r>
            <a:r>
              <a:rPr lang="en-US" dirty="0" err="1" smtClean="0"/>
              <a:t>Ensembl</a:t>
            </a:r>
            <a:r>
              <a:rPr lang="en-US" dirty="0"/>
              <a:t/>
            </a:r>
            <a:br>
              <a:rPr lang="en-US" dirty="0"/>
            </a:br>
            <a:endParaRPr lang="en-US" dirty="0"/>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914400" y="533400"/>
            <a:ext cx="7772400" cy="914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400" b="0" i="0" u="none" strike="noStrike" cap="none">
                <a:solidFill>
                  <a:schemeClr val="dk1"/>
                </a:solidFill>
                <a:latin typeface="Arial"/>
                <a:ea typeface="Arial"/>
                <a:cs typeface="Arial"/>
                <a:sym typeface="Arial"/>
              </a:rPr>
              <a:t>Why annotate non-coding regions?</a:t>
            </a:r>
          </a:p>
        </p:txBody>
      </p:sp>
      <p:sp>
        <p:nvSpPr>
          <p:cNvPr id="171" name="Shape 171"/>
          <p:cNvSpPr txBox="1"/>
          <p:nvPr/>
        </p:nvSpPr>
        <p:spPr>
          <a:xfrm>
            <a:off x="-431291" y="3906019"/>
            <a:ext cx="184666"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4000" b="1" i="0" u="none" strike="noStrike" cap="none">
              <a:solidFill>
                <a:schemeClr val="accent2"/>
              </a:solidFill>
              <a:latin typeface="Arial"/>
              <a:ea typeface="Arial"/>
              <a:cs typeface="Arial"/>
              <a:sym typeface="Arial"/>
            </a:endParaRPr>
          </a:p>
        </p:txBody>
      </p:sp>
      <p:sp>
        <p:nvSpPr>
          <p:cNvPr id="172" name="Shape 172"/>
          <p:cNvSpPr txBox="1"/>
          <p:nvPr/>
        </p:nvSpPr>
        <p:spPr>
          <a:xfrm>
            <a:off x="575633" y="2260615"/>
            <a:ext cx="3687043" cy="2834999"/>
          </a:xfrm>
          <a:prstGeom prst="rect">
            <a:avLst/>
          </a:prstGeom>
          <a:noFill/>
          <a:ln>
            <a:noFill/>
          </a:ln>
        </p:spPr>
        <p:txBody>
          <a:bodyPr lIns="91425" tIns="45700" rIns="91425" bIns="45700" anchor="t" anchorCtr="0">
            <a:noAutofit/>
          </a:bodyPr>
          <a:lstStyle/>
          <a:p>
            <a:pPr marL="0" marR="0" lvl="0" indent="0" algn="just" rtl="0">
              <a:lnSpc>
                <a:spcPct val="100000"/>
              </a:lnSpc>
              <a:spcBef>
                <a:spcPts val="0"/>
              </a:spcBef>
              <a:spcAft>
                <a:spcPts val="0"/>
              </a:spcAft>
              <a:buClr>
                <a:srgbClr val="3C8C92"/>
              </a:buClr>
              <a:buSzPct val="25000"/>
              <a:buFont typeface="Arial"/>
              <a:buNone/>
            </a:pPr>
            <a:r>
              <a:rPr lang="en-US" sz="1800" b="0" i="0" u="none" strike="noStrike" cap="none">
                <a:solidFill>
                  <a:srgbClr val="3C8C92"/>
                </a:solidFill>
                <a:latin typeface="Arial"/>
                <a:ea typeface="Arial"/>
                <a:cs typeface="Arial"/>
                <a:sym typeface="Arial"/>
              </a:rPr>
              <a:t>“(Common) variants associated with diverse human diseases and phenotypic traits are concentrated in regulatory DNA […], implicating regulatory variation as an important mediator of quantitative human phenotypes.” *</a:t>
            </a:r>
          </a:p>
        </p:txBody>
      </p:sp>
      <p:pic>
        <p:nvPicPr>
          <p:cNvPr id="173" name="Shape 173"/>
          <p:cNvPicPr preferRelativeResize="0"/>
          <p:nvPr/>
        </p:nvPicPr>
        <p:blipFill rotWithShape="1">
          <a:blip r:embed="rId3">
            <a:alphaModFix/>
          </a:blip>
          <a:srcRect b="13846"/>
          <a:stretch/>
        </p:blipFill>
        <p:spPr>
          <a:xfrm>
            <a:off x="4691425" y="1447800"/>
            <a:ext cx="3883138" cy="4460630"/>
          </a:xfrm>
          <a:prstGeom prst="rect">
            <a:avLst/>
          </a:prstGeom>
          <a:noFill/>
          <a:ln>
            <a:noFill/>
          </a:ln>
        </p:spPr>
      </p:pic>
      <p:sp>
        <p:nvSpPr>
          <p:cNvPr id="174" name="Shape 174"/>
          <p:cNvSpPr/>
          <p:nvPr/>
        </p:nvSpPr>
        <p:spPr>
          <a:xfrm>
            <a:off x="575633" y="5976532"/>
            <a:ext cx="3285167"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33399"/>
              </a:buClr>
              <a:buSzPct val="25000"/>
              <a:buFont typeface="Arial"/>
              <a:buNone/>
            </a:pPr>
            <a:r>
              <a:rPr lang="en-US" sz="1050" b="0" i="0" u="none" strike="noStrike" cap="none">
                <a:solidFill>
                  <a:srgbClr val="333399"/>
                </a:solidFill>
                <a:latin typeface="Arial"/>
                <a:ea typeface="Arial"/>
                <a:cs typeface="Arial"/>
                <a:sym typeface="Arial"/>
              </a:rPr>
              <a:t>*Maurano MT et al., Nature Genet. 2015 Oct 26.</a:t>
            </a:r>
          </a:p>
        </p:txBody>
      </p:sp>
      <p:sp>
        <p:nvSpPr>
          <p:cNvPr id="175" name="Shape 175"/>
          <p:cNvSpPr/>
          <p:nvPr/>
        </p:nvSpPr>
        <p:spPr>
          <a:xfrm>
            <a:off x="4066851" y="5976532"/>
            <a:ext cx="4321971" cy="253916"/>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333399"/>
              </a:buClr>
              <a:buSzPct val="25000"/>
              <a:buFont typeface="Arial"/>
              <a:buNone/>
            </a:pPr>
            <a:r>
              <a:rPr lang="en-US" sz="1050" b="0" i="0" u="none" strike="noStrike" cap="none">
                <a:solidFill>
                  <a:srgbClr val="333399"/>
                </a:solidFill>
                <a:latin typeface="Arial"/>
                <a:ea typeface="Arial"/>
                <a:cs typeface="Arial"/>
                <a:sym typeface="Arial"/>
              </a:rPr>
              <a:t>GWAS catalog v1.0 – associations e86 r2016-10-23</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7"/>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Ensembl</a:t>
            </a:r>
            <a:r>
              <a:rPr lang="en-US" dirty="0" smtClean="0"/>
              <a:t> Regulation data sources</a:t>
            </a:r>
            <a:endParaRPr lang="en-US" dirty="0"/>
          </a:p>
        </p:txBody>
      </p:sp>
      <p:grpSp>
        <p:nvGrpSpPr>
          <p:cNvPr id="5" name="Group 4"/>
          <p:cNvGrpSpPr/>
          <p:nvPr/>
        </p:nvGrpSpPr>
        <p:grpSpPr>
          <a:xfrm>
            <a:off x="313428" y="2243884"/>
            <a:ext cx="8517144" cy="2844810"/>
            <a:chOff x="125411" y="2088652"/>
            <a:chExt cx="8517144" cy="2844810"/>
          </a:xfrm>
        </p:grpSpPr>
        <p:pic>
          <p:nvPicPr>
            <p:cNvPr id="243" name="Shape 243"/>
            <p:cNvPicPr preferRelativeResize="0"/>
            <p:nvPr/>
          </p:nvPicPr>
          <p:blipFill rotWithShape="1">
            <a:blip r:embed="rId3">
              <a:alphaModFix/>
            </a:blip>
            <a:srcRect/>
            <a:stretch/>
          </p:blipFill>
          <p:spPr>
            <a:xfrm>
              <a:off x="125411" y="2088652"/>
              <a:ext cx="2157411" cy="1293811"/>
            </a:xfrm>
            <a:prstGeom prst="rect">
              <a:avLst/>
            </a:prstGeom>
            <a:noFill/>
            <a:ln>
              <a:noFill/>
            </a:ln>
          </p:spPr>
        </p:pic>
        <p:pic>
          <p:nvPicPr>
            <p:cNvPr id="244" name="Shape 244"/>
            <p:cNvPicPr preferRelativeResize="0"/>
            <p:nvPr/>
          </p:nvPicPr>
          <p:blipFill rotWithShape="1">
            <a:blip r:embed="rId4">
              <a:alphaModFix/>
            </a:blip>
            <a:srcRect t="10764" b="16505"/>
            <a:stretch/>
          </p:blipFill>
          <p:spPr>
            <a:xfrm>
              <a:off x="446086" y="3398341"/>
              <a:ext cx="1514474" cy="417511"/>
            </a:xfrm>
            <a:prstGeom prst="rect">
              <a:avLst/>
            </a:prstGeom>
            <a:noFill/>
            <a:ln>
              <a:noFill/>
            </a:ln>
          </p:spPr>
        </p:pic>
        <p:pic>
          <p:nvPicPr>
            <p:cNvPr id="249" name="Shape 249"/>
            <p:cNvPicPr preferRelativeResize="0"/>
            <p:nvPr/>
          </p:nvPicPr>
          <p:blipFill rotWithShape="1">
            <a:blip r:embed="rId5">
              <a:alphaModFix/>
            </a:blip>
            <a:srcRect/>
            <a:stretch/>
          </p:blipFill>
          <p:spPr>
            <a:xfrm>
              <a:off x="2421051" y="2165851"/>
              <a:ext cx="3524042" cy="564346"/>
            </a:xfrm>
            <a:prstGeom prst="rect">
              <a:avLst/>
            </a:prstGeom>
            <a:noFill/>
            <a:ln>
              <a:noFill/>
            </a:ln>
          </p:spPr>
        </p:pic>
        <p:pic>
          <p:nvPicPr>
            <p:cNvPr id="251" name="Shape 251"/>
            <p:cNvPicPr preferRelativeResize="0"/>
            <p:nvPr/>
          </p:nvPicPr>
          <p:blipFill rotWithShape="1">
            <a:blip r:embed="rId6">
              <a:alphaModFix/>
            </a:blip>
            <a:srcRect/>
            <a:stretch/>
          </p:blipFill>
          <p:spPr>
            <a:xfrm>
              <a:off x="2421051" y="3144341"/>
              <a:ext cx="3470274" cy="785811"/>
            </a:xfrm>
            <a:prstGeom prst="rect">
              <a:avLst/>
            </a:prstGeom>
            <a:noFill/>
            <a:ln>
              <a:noFill/>
            </a:ln>
          </p:spPr>
        </p:pic>
        <p:pic>
          <p:nvPicPr>
            <p:cNvPr id="3" name="Picture 2"/>
            <p:cNvPicPr>
              <a:picLocks noChangeAspect="1"/>
            </p:cNvPicPr>
            <p:nvPr/>
          </p:nvPicPr>
          <p:blipFill>
            <a:blip r:embed="rId7"/>
            <a:stretch>
              <a:fillRect/>
            </a:stretch>
          </p:blipFill>
          <p:spPr>
            <a:xfrm>
              <a:off x="5738148" y="2911116"/>
              <a:ext cx="2904407" cy="1155627"/>
            </a:xfrm>
            <a:prstGeom prst="rect">
              <a:avLst/>
            </a:prstGeom>
          </p:spPr>
        </p:pic>
        <p:pic>
          <p:nvPicPr>
            <p:cNvPr id="18" name="Shape 280"/>
            <p:cNvPicPr preferRelativeResize="0"/>
            <p:nvPr/>
          </p:nvPicPr>
          <p:blipFill rotWithShape="1">
            <a:blip r:embed="rId8">
              <a:alphaModFix/>
            </a:blip>
            <a:srcRect/>
            <a:stretch/>
          </p:blipFill>
          <p:spPr>
            <a:xfrm>
              <a:off x="6083322" y="2167691"/>
              <a:ext cx="2559233" cy="713161"/>
            </a:xfrm>
            <a:prstGeom prst="rect">
              <a:avLst/>
            </a:prstGeom>
            <a:noFill/>
            <a:ln>
              <a:noFill/>
            </a:ln>
          </p:spPr>
        </p:pic>
        <p:pic>
          <p:nvPicPr>
            <p:cNvPr id="4" name="Picture 3"/>
            <p:cNvPicPr>
              <a:picLocks noChangeAspect="1"/>
            </p:cNvPicPr>
            <p:nvPr/>
          </p:nvPicPr>
          <p:blipFill rotWithShape="1">
            <a:blip r:embed="rId9"/>
            <a:srcRect r="40118"/>
            <a:stretch/>
          </p:blipFill>
          <p:spPr>
            <a:xfrm>
              <a:off x="2574352" y="4247662"/>
              <a:ext cx="3163672" cy="685800"/>
            </a:xfrm>
            <a:prstGeom prst="rect">
              <a:avLst/>
            </a:prstGeom>
          </p:spPr>
        </p:pic>
      </p:grpSp>
      <p:sp>
        <p:nvSpPr>
          <p:cNvPr id="20" name="Rectangle 19"/>
          <p:cNvSpPr/>
          <p:nvPr/>
        </p:nvSpPr>
        <p:spPr>
          <a:xfrm>
            <a:off x="1349427" y="5884774"/>
            <a:ext cx="7191303" cy="415498"/>
          </a:xfrm>
          <a:prstGeom prst="rect">
            <a:avLst/>
          </a:prstGeom>
        </p:spPr>
        <p:txBody>
          <a:bodyPr wrap="square">
            <a:spAutoFit/>
          </a:bodyPr>
          <a:lstStyle/>
          <a:p>
            <a:pPr algn="r"/>
            <a:r>
              <a:rPr lang="en-US" sz="1050" dirty="0">
                <a:solidFill>
                  <a:schemeClr val="accent2"/>
                </a:solidFill>
              </a:rPr>
              <a:t>http://</a:t>
            </a:r>
            <a:r>
              <a:rPr lang="en-US" sz="1050" dirty="0" err="1">
                <a:solidFill>
                  <a:schemeClr val="accent2"/>
                </a:solidFill>
              </a:rPr>
              <a:t>www.ensembl.org</a:t>
            </a:r>
            <a:r>
              <a:rPr lang="en-US" sz="1050" dirty="0">
                <a:solidFill>
                  <a:schemeClr val="accent2"/>
                </a:solidFill>
              </a:rPr>
              <a:t>/info/docs/</a:t>
            </a:r>
            <a:r>
              <a:rPr lang="en-US" sz="1050" dirty="0" err="1">
                <a:solidFill>
                  <a:schemeClr val="accent2"/>
                </a:solidFill>
              </a:rPr>
              <a:t>funcgen</a:t>
            </a:r>
            <a:r>
              <a:rPr lang="en-US" sz="1050" dirty="0">
                <a:solidFill>
                  <a:schemeClr val="accent2"/>
                </a:solidFill>
              </a:rPr>
              <a:t>/</a:t>
            </a:r>
            <a:r>
              <a:rPr lang="en-US" sz="1050" dirty="0" err="1">
                <a:solidFill>
                  <a:schemeClr val="accent2"/>
                </a:solidFill>
              </a:rPr>
              <a:t>regulation_sources.html</a:t>
            </a:r>
            <a:endParaRPr lang="en-US" sz="1050" dirty="0">
              <a:solidFill>
                <a:schemeClr val="accent2"/>
              </a:solidFill>
            </a:endParaRPr>
          </a:p>
          <a:p>
            <a:pPr algn="r"/>
            <a:r>
              <a:rPr lang="en-US" sz="1050" dirty="0">
                <a:solidFill>
                  <a:schemeClr val="accent2"/>
                </a:solidFill>
              </a:rPr>
              <a:t>http://</a:t>
            </a:r>
            <a:r>
              <a:rPr lang="en-US" sz="1050" dirty="0" err="1">
                <a:solidFill>
                  <a:schemeClr val="accent2"/>
                </a:solidFill>
              </a:rPr>
              <a:t>www.ensembl.org</a:t>
            </a:r>
            <a:r>
              <a:rPr lang="en-US" sz="1050" dirty="0">
                <a:solidFill>
                  <a:schemeClr val="accent2"/>
                </a:solidFill>
              </a:rPr>
              <a:t>/</a:t>
            </a:r>
            <a:r>
              <a:rPr lang="en-US" sz="1050" dirty="0" err="1">
                <a:solidFill>
                  <a:schemeClr val="accent2"/>
                </a:solidFill>
              </a:rPr>
              <a:t>Homo_sapiens</a:t>
            </a:r>
            <a:r>
              <a:rPr lang="en-US" sz="1050" dirty="0">
                <a:solidFill>
                  <a:schemeClr val="accent2"/>
                </a:solidFill>
              </a:rPr>
              <a:t>/Experiment/</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normAutofit/>
          </a:bodyPr>
          <a:lstStyle/>
          <a:p>
            <a:r>
              <a:rPr lang="en-US" dirty="0" smtClean="0"/>
              <a:t>The </a:t>
            </a:r>
            <a:r>
              <a:rPr lang="en-US" dirty="0" err="1" smtClean="0"/>
              <a:t>Ensembl</a:t>
            </a:r>
            <a:r>
              <a:rPr lang="en-US" dirty="0" smtClean="0"/>
              <a:t> Regulatory Build</a:t>
            </a:r>
            <a:endParaRPr lang="en-US" dirty="0"/>
          </a:p>
        </p:txBody>
      </p:sp>
      <p:sp>
        <p:nvSpPr>
          <p:cNvPr id="29698" name="Content Placeholder 2"/>
          <p:cNvSpPr>
            <a:spLocks noGrp="1"/>
          </p:cNvSpPr>
          <p:nvPr>
            <p:ph idx="1"/>
          </p:nvPr>
        </p:nvSpPr>
        <p:spPr>
          <a:xfrm>
            <a:off x="2559765" y="1214715"/>
            <a:ext cx="5905598" cy="4343400"/>
          </a:xfrm>
        </p:spPr>
        <p:txBody>
          <a:bodyPr/>
          <a:lstStyle/>
          <a:p>
            <a:r>
              <a:rPr lang="en-US" sz="2400" dirty="0"/>
              <a:t>~13% of the </a:t>
            </a:r>
            <a:r>
              <a:rPr lang="en-US" sz="2400" dirty="0" smtClean="0"/>
              <a:t>genome is annotated</a:t>
            </a:r>
          </a:p>
          <a:p>
            <a:pPr lvl="1"/>
            <a:r>
              <a:rPr lang="en-US" dirty="0" smtClean="0"/>
              <a:t>Includes cell type activity levels</a:t>
            </a:r>
          </a:p>
          <a:p>
            <a:pPr lvl="2"/>
            <a:r>
              <a:rPr lang="en-US" sz="1800" dirty="0" smtClean="0"/>
              <a:t>active </a:t>
            </a:r>
            <a:r>
              <a:rPr lang="en-US" sz="1800" dirty="0"/>
              <a:t>/ poised / repressed / </a:t>
            </a:r>
            <a:r>
              <a:rPr lang="en-US" sz="1800" dirty="0" smtClean="0"/>
              <a:t>inactive</a:t>
            </a:r>
            <a:endParaRPr lang="en-US" dirty="0"/>
          </a:p>
          <a:p>
            <a:pPr lvl="1"/>
            <a:r>
              <a:rPr lang="en-US" sz="2000" dirty="0" smtClean="0"/>
              <a:t>Tested against experimentally validated datasets</a:t>
            </a:r>
          </a:p>
          <a:p>
            <a:pPr lvl="2"/>
            <a:r>
              <a:rPr lang="en-US" sz="1800" dirty="0" smtClean="0"/>
              <a:t>FANTOM5 </a:t>
            </a:r>
            <a:r>
              <a:rPr lang="en-US" sz="1800" dirty="0"/>
              <a:t>and VISTA</a:t>
            </a:r>
            <a:endParaRPr lang="en-US" sz="1800" dirty="0" smtClean="0"/>
          </a:p>
          <a:p>
            <a:pPr lvl="1"/>
            <a:r>
              <a:rPr lang="en-US" sz="2000" dirty="0" smtClean="0"/>
              <a:t>Linked to JASPAR TF binding motifs</a:t>
            </a:r>
          </a:p>
          <a:p>
            <a:pPr lvl="1"/>
            <a:r>
              <a:rPr lang="en-US" dirty="0" smtClean="0"/>
              <a:t>Now </a:t>
            </a:r>
            <a:r>
              <a:rPr lang="en-US" dirty="0"/>
              <a:t>on human and </a:t>
            </a:r>
            <a:r>
              <a:rPr lang="en-US" dirty="0" smtClean="0"/>
              <a:t>mouse</a:t>
            </a:r>
          </a:p>
          <a:p>
            <a:pPr lvl="2"/>
            <a:r>
              <a:rPr lang="en-US" dirty="0" smtClean="0"/>
              <a:t>68 human and 8 mouse cell types &amp; lines</a:t>
            </a:r>
          </a:p>
          <a:p>
            <a:pPr lvl="2"/>
            <a:r>
              <a:rPr lang="en-US" sz="1800" dirty="0" smtClean="0"/>
              <a:t>Extension </a:t>
            </a:r>
            <a:r>
              <a:rPr lang="en-US" sz="1800" dirty="0"/>
              <a:t>to farmed animals (FAANG</a:t>
            </a:r>
            <a:r>
              <a:rPr lang="en-US" sz="1800" dirty="0" smtClean="0"/>
              <a:t>)</a:t>
            </a:r>
            <a:endParaRPr lang="en-US" sz="2000" dirty="0"/>
          </a:p>
        </p:txBody>
      </p:sp>
      <p:pic>
        <p:nvPicPr>
          <p:cNvPr id="29699" name="Content Placeholder 5" descr="EnsEMBL_Web_Component_Location_ViewBottom-Homo_sapiens-Location-View-79-.png"/>
          <p:cNvPicPr>
            <a:picLocks noGrp="1" noChangeAspect="1"/>
          </p:cNvPicPr>
          <p:nvPr/>
        </p:nvPicPr>
        <p:blipFill rotWithShape="1">
          <a:blip r:embed="rId3">
            <a:extLst>
              <a:ext uri="{28A0092B-C50C-407E-A947-70E740481C1C}">
                <a14:useLocalDpi xmlns:a14="http://schemas.microsoft.com/office/drawing/2010/main" val="0"/>
              </a:ext>
            </a:extLst>
          </a:blip>
          <a:srcRect l="-10071" r="-19214" b="14000"/>
          <a:stretch/>
        </p:blipFill>
        <p:spPr bwMode="auto">
          <a:xfrm>
            <a:off x="0" y="1209954"/>
            <a:ext cx="2552602" cy="38612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0" name="Content Placeholder 3" descr="EnsEMBL_Web_Component_Location_ViewBottom-Homo_sapiens-Location-View-79- (3).png"/>
          <p:cNvPicPr>
            <a:picLocks noChangeAspect="1"/>
          </p:cNvPicPr>
          <p:nvPr/>
        </p:nvPicPr>
        <p:blipFill rotWithShape="1">
          <a:blip r:embed="rId4">
            <a:extLst>
              <a:ext uri="{28A0092B-C50C-407E-A947-70E740481C1C}">
                <a14:useLocalDpi xmlns:a14="http://schemas.microsoft.com/office/drawing/2010/main" val="0"/>
              </a:ext>
            </a:extLst>
          </a:blip>
          <a:srcRect t="-1762" r="26266" b="-733"/>
          <a:stretch/>
        </p:blipFill>
        <p:spPr bwMode="auto">
          <a:xfrm>
            <a:off x="3346207" y="4407647"/>
            <a:ext cx="5427219" cy="192076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Bent Arrow 1"/>
          <p:cNvSpPr/>
          <p:nvPr/>
        </p:nvSpPr>
        <p:spPr bwMode="auto">
          <a:xfrm rot="10800000" flipH="1">
            <a:off x="908050" y="5169645"/>
            <a:ext cx="2423831" cy="776941"/>
          </a:xfrm>
          <a:prstGeom prst="bentArrow">
            <a:avLst/>
          </a:prstGeom>
          <a:solidFill>
            <a:schemeClr val="accent2">
              <a:lumMod val="75000"/>
            </a:schemeClr>
          </a:solidFill>
          <a:ln w="9525" cap="flat" cmpd="sng" algn="ctr">
            <a:solidFill>
              <a:schemeClr val="bg2"/>
            </a:solidFill>
            <a:prstDash val="solid"/>
            <a:round/>
            <a:headEnd type="none" w="med" len="med"/>
            <a:tailEnd type="none" w="med" len="med"/>
          </a:ln>
          <a:effectLst/>
        </p:spPr>
        <p:txBody>
          <a:bodyPr/>
          <a:lstStyle/>
          <a:p>
            <a:pPr>
              <a:defRPr/>
            </a:pPr>
            <a:endParaRPr lang="en-US" dirty="0">
              <a:latin typeface="HelveticaNeueLT Pro 45 Lt"/>
              <a:ea typeface="ＭＳ Ｐゴシック" pitchFamily="-110" charset="-128"/>
              <a:cs typeface="ＭＳ Ｐゴシック" pitchFamily="-110" charset="-128"/>
            </a:endParaRPr>
          </a:p>
        </p:txBody>
      </p:sp>
      <p:sp>
        <p:nvSpPr>
          <p:cNvPr id="5" name="TextBox 4"/>
          <p:cNvSpPr txBox="1"/>
          <p:nvPr/>
        </p:nvSpPr>
        <p:spPr>
          <a:xfrm>
            <a:off x="627525" y="5782235"/>
            <a:ext cx="2554941" cy="400110"/>
          </a:xfrm>
          <a:prstGeom prst="rect">
            <a:avLst/>
          </a:prstGeom>
          <a:noFill/>
        </p:spPr>
        <p:txBody>
          <a:bodyPr wrap="square" rtlCol="0">
            <a:spAutoFit/>
          </a:bodyPr>
          <a:lstStyle/>
          <a:p>
            <a:r>
              <a:rPr lang="en-US" sz="2000" dirty="0" smtClean="0"/>
              <a:t>Integrative analysis</a:t>
            </a:r>
            <a:endParaRPr lang="en-US" sz="2000" dirty="0"/>
          </a:p>
        </p:txBody>
      </p:sp>
    </p:spTree>
    <p:extLst>
      <p:ext uri="{BB962C8B-B14F-4D97-AF65-F5344CB8AC3E}">
        <p14:creationId xmlns:p14="http://schemas.microsoft.com/office/powerpoint/2010/main" val="12113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8"/>
        <p:cNvGrpSpPr/>
        <p:nvPr/>
      </p:nvGrpSpPr>
      <p:grpSpPr>
        <a:xfrm>
          <a:off x="0" y="0"/>
          <a:ext cx="0" cy="0"/>
          <a:chOff x="0" y="0"/>
          <a:chExt cx="0" cy="0"/>
        </a:xfrm>
      </p:grpSpPr>
      <p:sp>
        <p:nvSpPr>
          <p:cNvPr id="369" name="Shape 369"/>
          <p:cNvSpPr txBox="1"/>
          <p:nvPr/>
        </p:nvSpPr>
        <p:spPr>
          <a:xfrm>
            <a:off x="685800" y="-100011"/>
            <a:ext cx="7772400" cy="914400"/>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Regulation Data</a:t>
            </a:r>
            <a:br>
              <a:rPr lang="en-US" sz="3600" b="1" i="1" u="none">
                <a:solidFill>
                  <a:srgbClr val="FF6600"/>
                </a:solidFill>
                <a:latin typeface="Times New Roman"/>
                <a:ea typeface="Times New Roman"/>
                <a:cs typeface="Times New Roman"/>
                <a:sym typeface="Times New Roman"/>
              </a:rPr>
            </a:br>
            <a:r>
              <a:rPr lang="en-US" sz="3600" b="1" i="1" u="none">
                <a:solidFill>
                  <a:srgbClr val="FF6600"/>
                </a:solidFill>
                <a:latin typeface="Times New Roman"/>
                <a:ea typeface="Times New Roman"/>
                <a:cs typeface="Times New Roman"/>
                <a:sym typeface="Times New Roman"/>
              </a:rPr>
              <a:t>(e76)</a:t>
            </a:r>
          </a:p>
        </p:txBody>
      </p:sp>
      <p:graphicFrame>
        <p:nvGraphicFramePr>
          <p:cNvPr id="370" name="Shape 370"/>
          <p:cNvGraphicFramePr/>
          <p:nvPr/>
        </p:nvGraphicFramePr>
        <p:xfrm>
          <a:off x="687387" y="1281112"/>
          <a:ext cx="8072400" cy="4698950"/>
        </p:xfrm>
        <a:graphic>
          <a:graphicData uri="http://schemas.openxmlformats.org/drawingml/2006/table">
            <a:tbl>
              <a:tblPr>
                <a:noFill/>
              </a:tblPr>
              <a:tblGrid>
                <a:gridCol w="2330450"/>
                <a:gridCol w="1149350"/>
                <a:gridCol w="1147750"/>
                <a:gridCol w="1147750"/>
                <a:gridCol w="1149350"/>
                <a:gridCol w="1147750"/>
              </a:tblGrid>
              <a:tr h="1096950">
                <a:tc>
                  <a:txBody>
                    <a:bodyPr/>
                    <a:lstStyle/>
                    <a:p>
                      <a:pPr marL="0" marR="0" lvl="0" indent="0" algn="l" rtl="0">
                        <a:lnSpc>
                          <a:spcPct val="98000"/>
                        </a:lnSpc>
                        <a:spcBef>
                          <a:spcPts val="0"/>
                        </a:spcBef>
                        <a:spcAft>
                          <a:spcPts val="0"/>
                        </a:spcAft>
                        <a:buClr>
                          <a:srgbClr val="000000"/>
                        </a:buClr>
                        <a:buSzPct val="25000"/>
                        <a:buFont typeface="Calibri"/>
                        <a:buNone/>
                      </a:pPr>
                      <a:r>
                        <a:rPr lang="en-US" sz="1800" b="1" i="0" u="none" strike="noStrike" cap="none">
                          <a:solidFill>
                            <a:srgbClr val="000000"/>
                          </a:solidFill>
                          <a:latin typeface="Calibri"/>
                          <a:ea typeface="Calibri"/>
                          <a:cs typeface="Calibri"/>
                          <a:sym typeface="Calibri"/>
                        </a:rPr>
                        <a:t>Type</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1" i="0" u="none" strike="noStrike" cap="none">
                          <a:solidFill>
                            <a:srgbClr val="000000"/>
                          </a:solidFill>
                          <a:latin typeface="Calibri"/>
                          <a:ea typeface="Calibri"/>
                          <a:cs typeface="Calibri"/>
                          <a:sym typeface="Calibri"/>
                        </a:rPr>
                        <a:t>Number</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1" i="0" u="none" strike="noStrike" cap="none">
                          <a:solidFill>
                            <a:srgbClr val="000000"/>
                          </a:solidFill>
                          <a:latin typeface="Calibri"/>
                          <a:ea typeface="Calibri"/>
                          <a:cs typeface="Calibri"/>
                          <a:sym typeface="Calibri"/>
                        </a:rPr>
                        <a:t>Avg. Length (bp)</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1" i="0" u="none" strike="noStrike" cap="none">
                          <a:solidFill>
                            <a:srgbClr val="000000"/>
                          </a:solidFill>
                          <a:latin typeface="Calibri"/>
                          <a:ea typeface="Calibri"/>
                          <a:cs typeface="Calibri"/>
                          <a:sym typeface="Calibri"/>
                        </a:rPr>
                        <a:t>S.D. (bp)</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1" i="0" u="none" strike="noStrike" cap="none">
                          <a:solidFill>
                            <a:srgbClr val="000000"/>
                          </a:solidFill>
                          <a:latin typeface="Calibri"/>
                          <a:ea typeface="Calibri"/>
                          <a:cs typeface="Calibri"/>
                          <a:sym typeface="Calibri"/>
                        </a:rPr>
                        <a:t>Total Length (Mbp)</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1" i="0" u="none" strike="noStrike" cap="none">
                          <a:solidFill>
                            <a:srgbClr val="000000"/>
                          </a:solidFill>
                          <a:latin typeface="Calibri"/>
                          <a:ea typeface="Calibri"/>
                          <a:cs typeface="Calibri"/>
                          <a:sym typeface="Calibri"/>
                        </a:rPr>
                        <a:t>Genome coverage (%)</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00050">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Promoters</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16488</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4369</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2746</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72</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2.3%</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49275">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Proximal enhancers</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85526</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1876</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1741</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160</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5.2%</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01650">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Distal enhancers</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127786</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547</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482</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70</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2.3%</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00050">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CTCF binding</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117711</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622</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1206</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73</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2.4%</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01650">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Unannotated TFBS</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27523</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528</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628</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15</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0.5%</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49275">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Unannotated open chromatin</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71568</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502</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346</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36</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1.2%</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00050">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Total</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strike="noStrike" cap="none">
                          <a:solidFill>
                            <a:srgbClr val="000000"/>
                          </a:solidFill>
                          <a:latin typeface="Calibri"/>
                          <a:ea typeface="Calibri"/>
                          <a:cs typeface="Calibri"/>
                          <a:sym typeface="Calibri"/>
                        </a:rPr>
                        <a:t>446602</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100000"/>
                        </a:lnSpc>
                        <a:spcBef>
                          <a:spcPts val="0"/>
                        </a:spcBef>
                        <a:spcAft>
                          <a:spcPts val="0"/>
                        </a:spcAft>
                        <a:buSzPct val="25000"/>
                        <a:buNone/>
                      </a:pPr>
                      <a:endParaRPr sz="2400" b="0" i="0" u="none">
                        <a:solidFill>
                          <a:srgbClr val="000000"/>
                        </a:solidFill>
                        <a:latin typeface="Arial"/>
                        <a:ea typeface="Arial"/>
                        <a:cs typeface="Arial"/>
                        <a:sym typeface="Arial"/>
                      </a:endParaRPr>
                    </a:p>
                  </a:txBody>
                  <a:tcPr marL="68400" marR="68400" marT="1587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100000"/>
                        </a:lnSpc>
                        <a:spcBef>
                          <a:spcPts val="0"/>
                        </a:spcBef>
                        <a:spcAft>
                          <a:spcPts val="0"/>
                        </a:spcAft>
                        <a:buSzPct val="25000"/>
                        <a:buNone/>
                      </a:pPr>
                      <a:endParaRPr sz="2400" b="0" i="0" u="none">
                        <a:solidFill>
                          <a:srgbClr val="000000"/>
                        </a:solidFill>
                        <a:latin typeface="Arial"/>
                        <a:ea typeface="Arial"/>
                        <a:cs typeface="Arial"/>
                        <a:sym typeface="Arial"/>
                      </a:endParaRPr>
                    </a:p>
                  </a:txBody>
                  <a:tcPr marL="68400" marR="68400" marT="1587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a:solidFill>
                            <a:srgbClr val="000000"/>
                          </a:solidFill>
                          <a:latin typeface="Calibri"/>
                          <a:ea typeface="Calibri"/>
                          <a:cs typeface="Calibri"/>
                          <a:sym typeface="Calibri"/>
                        </a:rPr>
                        <a:t>399</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8000"/>
                        </a:lnSpc>
                        <a:spcBef>
                          <a:spcPts val="0"/>
                        </a:spcBef>
                        <a:spcAft>
                          <a:spcPts val="0"/>
                        </a:spcAft>
                        <a:buClr>
                          <a:srgbClr val="000000"/>
                        </a:buClr>
                        <a:buSzPct val="25000"/>
                        <a:buFont typeface="Calibri"/>
                        <a:buNone/>
                      </a:pPr>
                      <a:r>
                        <a:rPr lang="en-US" sz="1800" b="0" i="0" u="none">
                          <a:solidFill>
                            <a:srgbClr val="000000"/>
                          </a:solidFill>
                          <a:latin typeface="Calibri"/>
                          <a:ea typeface="Calibri"/>
                          <a:cs typeface="Calibri"/>
                          <a:sym typeface="Calibri"/>
                        </a:rPr>
                        <a:t>12.9%</a:t>
                      </a:r>
                    </a:p>
                  </a:txBody>
                  <a:tcPr marL="68400" marR="68400" marT="4525" marB="0">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
        <p:cNvGrpSpPr/>
        <p:nvPr/>
      </p:nvGrpSpPr>
      <p:grpSpPr>
        <a:xfrm>
          <a:off x="0" y="0"/>
          <a:ext cx="0" cy="0"/>
          <a:chOff x="0" y="0"/>
          <a:chExt cx="0" cy="0"/>
        </a:xfrm>
      </p:grpSpPr>
      <p:sp>
        <p:nvSpPr>
          <p:cNvPr id="80" name="Shape 80"/>
          <p:cNvSpPr txBox="1"/>
          <p:nvPr/>
        </p:nvSpPr>
        <p:spPr>
          <a:xfrm>
            <a:off x="7593011" y="5703887"/>
            <a:ext cx="1104899" cy="276224"/>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1" u="none">
                <a:solidFill>
                  <a:srgbClr val="000000"/>
                </a:solidFill>
                <a:latin typeface="Arial"/>
                <a:ea typeface="Arial"/>
                <a:cs typeface="Arial"/>
                <a:sym typeface="Arial"/>
              </a:rPr>
              <a:t>Wikipedia.org</a:t>
            </a:r>
          </a:p>
        </p:txBody>
      </p:sp>
      <p:sp>
        <p:nvSpPr>
          <p:cNvPr id="81" name="Shape 81"/>
          <p:cNvSpPr txBox="1"/>
          <p:nvPr/>
        </p:nvSpPr>
        <p:spPr>
          <a:xfrm>
            <a:off x="3406992" y="5711828"/>
            <a:ext cx="833436" cy="276224"/>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1" u="none">
                <a:solidFill>
                  <a:srgbClr val="000000"/>
                </a:solidFill>
                <a:latin typeface="Arial"/>
                <a:ea typeface="Arial"/>
                <a:cs typeface="Arial"/>
                <a:sym typeface="Arial"/>
              </a:rPr>
              <a:t>HHMI.org</a:t>
            </a:r>
          </a:p>
        </p:txBody>
      </p:sp>
      <p:sp>
        <p:nvSpPr>
          <p:cNvPr id="2" name="Title 1"/>
          <p:cNvSpPr>
            <a:spLocks noGrp="1"/>
          </p:cNvSpPr>
          <p:nvPr>
            <p:ph type="title"/>
          </p:nvPr>
        </p:nvSpPr>
        <p:spPr/>
        <p:txBody>
          <a:bodyPr/>
          <a:lstStyle/>
          <a:p>
            <a:pPr lvl="0"/>
            <a:r>
              <a:rPr lang="en-US" dirty="0"/>
              <a:t>Why annotate non-coding regions</a:t>
            </a:r>
            <a:r>
              <a:rPr lang="en-US" dirty="0" smtClean="0"/>
              <a:t>?</a:t>
            </a:r>
            <a:endParaRPr lang="en-US" dirty="0"/>
          </a:p>
        </p:txBody>
      </p:sp>
      <p:sp>
        <p:nvSpPr>
          <p:cNvPr id="3" name="Text Placeholder 2"/>
          <p:cNvSpPr>
            <a:spLocks noGrp="1"/>
          </p:cNvSpPr>
          <p:nvPr>
            <p:ph type="body" idx="1"/>
          </p:nvPr>
        </p:nvSpPr>
        <p:spPr/>
        <p:txBody>
          <a:bodyPr/>
          <a:lstStyle/>
          <a:p>
            <a:r>
              <a:rPr lang="en-US" dirty="0"/>
              <a:t>Genetic </a:t>
            </a:r>
            <a:r>
              <a:rPr lang="en-US" dirty="0" smtClean="0"/>
              <a:t>Differences</a:t>
            </a:r>
            <a:endParaRPr lang="en-US" dirty="0"/>
          </a:p>
        </p:txBody>
      </p:sp>
      <p:sp>
        <p:nvSpPr>
          <p:cNvPr id="5" name="Text Placeholder 4"/>
          <p:cNvSpPr>
            <a:spLocks noGrp="1"/>
          </p:cNvSpPr>
          <p:nvPr>
            <p:ph type="body" sz="quarter" idx="3"/>
          </p:nvPr>
        </p:nvSpPr>
        <p:spPr>
          <a:xfrm>
            <a:off x="4645024" y="1535114"/>
            <a:ext cx="4041775" cy="639762"/>
          </a:xfrm>
        </p:spPr>
        <p:txBody>
          <a:bodyPr/>
          <a:lstStyle/>
          <a:p>
            <a:r>
              <a:rPr lang="en-US" dirty="0"/>
              <a:t>Epigenetic Differences</a:t>
            </a:r>
          </a:p>
        </p:txBody>
      </p:sp>
      <p:pic>
        <p:nvPicPr>
          <p:cNvPr id="14" name="Shape 78"/>
          <p:cNvPicPr preferRelativeResize="0">
            <a:picLocks noGrp="1"/>
          </p:cNvPicPr>
          <p:nvPr>
            <p:ph sz="half" idx="2"/>
          </p:nvPr>
        </p:nvPicPr>
        <p:blipFill rotWithShape="1">
          <a:blip r:embed="rId3">
            <a:alphaModFix/>
          </a:blip>
          <a:srcRect t="-18885" b="-18885"/>
          <a:stretch/>
        </p:blipFill>
        <p:spPr>
          <a:xfrm>
            <a:off x="714159" y="2174875"/>
            <a:ext cx="3526269" cy="3951288"/>
          </a:xfrm>
          <a:prstGeom prst="rect">
            <a:avLst/>
          </a:prstGeom>
          <a:noFill/>
          <a:ln>
            <a:noFill/>
          </a:ln>
        </p:spPr>
      </p:pic>
      <p:pic>
        <p:nvPicPr>
          <p:cNvPr id="15" name="Shape 79"/>
          <p:cNvPicPr preferRelativeResize="0">
            <a:picLocks noGrp="1"/>
          </p:cNvPicPr>
          <p:nvPr>
            <p:ph sz="quarter" idx="4"/>
          </p:nvPr>
        </p:nvPicPr>
        <p:blipFill rotWithShape="1">
          <a:blip r:embed="rId4">
            <a:alphaModFix/>
          </a:blip>
          <a:srcRect t="-24660" b="-24660"/>
          <a:stretch/>
        </p:blipFill>
        <p:spPr>
          <a:xfrm>
            <a:off x="4901311" y="2174875"/>
            <a:ext cx="3526028" cy="3951288"/>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5"/>
        <p:cNvGrpSpPr/>
        <p:nvPr/>
      </p:nvGrpSpPr>
      <p:grpSpPr>
        <a:xfrm>
          <a:off x="0" y="0"/>
          <a:ext cx="0" cy="0"/>
          <a:chOff x="0" y="0"/>
          <a:chExt cx="0" cy="0"/>
        </a:xfrm>
      </p:grpSpPr>
      <p:pic>
        <p:nvPicPr>
          <p:cNvPr id="297" name="Shape 297"/>
          <p:cNvPicPr preferRelativeResize="0"/>
          <p:nvPr/>
        </p:nvPicPr>
        <p:blipFill rotWithShape="1">
          <a:blip r:embed="rId3">
            <a:alphaModFix/>
          </a:blip>
          <a:srcRect l="-3620" r="-4777"/>
          <a:stretch/>
        </p:blipFill>
        <p:spPr>
          <a:xfrm>
            <a:off x="2670969" y="1447804"/>
            <a:ext cx="3802061" cy="4351333"/>
          </a:xfrm>
          <a:prstGeom prst="rect">
            <a:avLst/>
          </a:prstGeom>
          <a:noFill/>
          <a:ln>
            <a:noFill/>
          </a:ln>
        </p:spPr>
      </p:pic>
      <p:sp>
        <p:nvSpPr>
          <p:cNvPr id="2" name="Title 1"/>
          <p:cNvSpPr>
            <a:spLocks noGrp="1"/>
          </p:cNvSpPr>
          <p:nvPr>
            <p:ph type="title"/>
          </p:nvPr>
        </p:nvSpPr>
        <p:spPr/>
        <p:txBody>
          <a:bodyPr/>
          <a:lstStyle/>
          <a:p>
            <a:pPr lvl="0"/>
            <a:r>
              <a:rPr lang="en-US" sz="2800" dirty="0" smtClean="0"/>
              <a:t>Access to the </a:t>
            </a:r>
            <a:r>
              <a:rPr lang="en-US" sz="2800" dirty="0" err="1"/>
              <a:t>Ensembl</a:t>
            </a:r>
            <a:r>
              <a:rPr lang="en-US" sz="2800" dirty="0"/>
              <a:t> </a:t>
            </a:r>
            <a:r>
              <a:rPr lang="en-US" sz="2800" dirty="0" smtClean="0"/>
              <a:t>Regulation resources</a:t>
            </a:r>
            <a:r>
              <a:rPr lang="en-US" sz="2800" dirty="0"/>
              <a:t/>
            </a:r>
            <a:br>
              <a:rPr lang="en-US" sz="2800" dirty="0"/>
            </a:br>
            <a:endParaRPr lang="en-US" sz="2800" dirty="0"/>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Regulatory Feature exercise</a:t>
            </a:r>
            <a:endParaRPr lang="en-US" sz="3200" dirty="0"/>
          </a:p>
        </p:txBody>
      </p:sp>
      <p:sp>
        <p:nvSpPr>
          <p:cNvPr id="3" name="Content Placeholder 2"/>
          <p:cNvSpPr>
            <a:spLocks noGrp="1"/>
          </p:cNvSpPr>
          <p:nvPr>
            <p:ph idx="1"/>
          </p:nvPr>
        </p:nvSpPr>
        <p:spPr/>
        <p:txBody>
          <a:bodyPr/>
          <a:lstStyle/>
          <a:p>
            <a:pPr marL="457200" indent="-457200">
              <a:buFont typeface="+mj-lt"/>
              <a:buAutoNum type="arabicPeriod"/>
            </a:pPr>
            <a:r>
              <a:rPr lang="en-US" dirty="0"/>
              <a:t>Retrieve all </a:t>
            </a:r>
            <a:r>
              <a:rPr lang="en-US" dirty="0" smtClean="0"/>
              <a:t>Regulatory Features located in </a:t>
            </a:r>
            <a:r>
              <a:rPr lang="en-US" dirty="0"/>
              <a:t>the region 1000bp upstream of the TSS of </a:t>
            </a:r>
            <a:r>
              <a:rPr lang="en-US" dirty="0" smtClean="0"/>
              <a:t>the </a:t>
            </a:r>
            <a:r>
              <a:rPr lang="en-US" dirty="0"/>
              <a:t>'ESPN' </a:t>
            </a:r>
            <a:r>
              <a:rPr lang="en-US" dirty="0" smtClean="0"/>
              <a:t>gene.</a:t>
            </a:r>
          </a:p>
          <a:p>
            <a:endParaRPr lang="en-US" dirty="0"/>
          </a:p>
        </p:txBody>
      </p:sp>
    </p:spTree>
    <p:extLst>
      <p:ext uri="{BB962C8B-B14F-4D97-AF65-F5344CB8AC3E}">
        <p14:creationId xmlns:p14="http://schemas.microsoft.com/office/powerpoint/2010/main" val="1903198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5"/>
        <p:cNvGrpSpPr/>
        <p:nvPr/>
      </p:nvGrpSpPr>
      <p:grpSpPr>
        <a:xfrm>
          <a:off x="0" y="0"/>
          <a:ext cx="0" cy="0"/>
          <a:chOff x="0" y="0"/>
          <a:chExt cx="0" cy="0"/>
        </a:xfrm>
      </p:grpSpPr>
      <p:sp>
        <p:nvSpPr>
          <p:cNvPr id="336" name="Shape 336"/>
          <p:cNvSpPr txBox="1"/>
          <p:nvPr/>
        </p:nvSpPr>
        <p:spPr>
          <a:xfrm>
            <a:off x="684212" y="-19050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Transcription Factor Binding Motifs</a:t>
            </a:r>
          </a:p>
        </p:txBody>
      </p:sp>
      <p:pic>
        <p:nvPicPr>
          <p:cNvPr id="337" name="Shape 337"/>
          <p:cNvPicPr preferRelativeResize="0"/>
          <p:nvPr/>
        </p:nvPicPr>
        <p:blipFill rotWithShape="1">
          <a:blip r:embed="rId3">
            <a:alphaModFix/>
          </a:blip>
          <a:srcRect l="-79826" r="-79826"/>
          <a:stretch/>
        </p:blipFill>
        <p:spPr>
          <a:xfrm>
            <a:off x="0" y="363537"/>
            <a:ext cx="8967787" cy="5643561"/>
          </a:xfrm>
          <a:prstGeom prst="rect">
            <a:avLst/>
          </a:prstGeom>
          <a:noFill/>
          <a:ln>
            <a:noFill/>
          </a:ln>
        </p:spPr>
      </p:pic>
      <p:pic>
        <p:nvPicPr>
          <p:cNvPr id="338" name="Shape 338"/>
          <p:cNvPicPr preferRelativeResize="0"/>
          <p:nvPr/>
        </p:nvPicPr>
        <p:blipFill rotWithShape="1">
          <a:blip r:embed="rId4">
            <a:alphaModFix/>
          </a:blip>
          <a:srcRect/>
          <a:stretch/>
        </p:blipFill>
        <p:spPr>
          <a:xfrm>
            <a:off x="7597775" y="5207000"/>
            <a:ext cx="1546225" cy="1085850"/>
          </a:xfrm>
          <a:prstGeom prst="rect">
            <a:avLst/>
          </a:prstGeom>
          <a:noFill/>
          <a:ln>
            <a:noFill/>
          </a:ln>
        </p:spPr>
      </p:pic>
      <p:sp>
        <p:nvSpPr>
          <p:cNvPr id="339" name="Shape 339"/>
          <p:cNvSpPr txBox="1"/>
          <p:nvPr/>
        </p:nvSpPr>
        <p:spPr>
          <a:xfrm>
            <a:off x="1058862" y="5954712"/>
            <a:ext cx="6708774" cy="36829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a:solidFill>
                  <a:srgbClr val="000000"/>
                </a:solidFill>
                <a:latin typeface="Arial"/>
                <a:ea typeface="Arial"/>
                <a:cs typeface="Arial"/>
                <a:sym typeface="Arial"/>
              </a:rPr>
              <a:t>Wassermann and Sandelin, </a:t>
            </a:r>
            <a:r>
              <a:rPr lang="en-US" sz="1800" b="0" i="1" u="none">
                <a:solidFill>
                  <a:srgbClr val="000000"/>
                </a:solidFill>
                <a:latin typeface="Arial"/>
                <a:ea typeface="Arial"/>
                <a:cs typeface="Arial"/>
                <a:sym typeface="Arial"/>
              </a:rPr>
              <a:t>Nature Rev. Genet. </a:t>
            </a:r>
            <a:r>
              <a:rPr lang="en-US" sz="1800" b="0" i="0" u="none">
                <a:solidFill>
                  <a:srgbClr val="000000"/>
                </a:solidFill>
                <a:latin typeface="Arial"/>
                <a:ea typeface="Arial"/>
                <a:cs typeface="Arial"/>
                <a:sym typeface="Arial"/>
              </a:rPr>
              <a:t>2004, 5:276-287</a:t>
            </a: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3"/>
        <p:cNvGrpSpPr/>
        <p:nvPr/>
      </p:nvGrpSpPr>
      <p:grpSpPr>
        <a:xfrm>
          <a:off x="0" y="0"/>
          <a:ext cx="0" cy="0"/>
          <a:chOff x="0" y="0"/>
          <a:chExt cx="0" cy="0"/>
        </a:xfrm>
      </p:grpSpPr>
      <p:sp>
        <p:nvSpPr>
          <p:cNvPr id="344" name="Shape 344"/>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Transcription factor binding sites (TFBS)</a:t>
            </a:r>
          </a:p>
        </p:txBody>
      </p:sp>
      <p:pic>
        <p:nvPicPr>
          <p:cNvPr id="345" name="Shape 345"/>
          <p:cNvPicPr preferRelativeResize="0"/>
          <p:nvPr/>
        </p:nvPicPr>
        <p:blipFill rotWithShape="1">
          <a:blip r:embed="rId3">
            <a:alphaModFix/>
          </a:blip>
          <a:srcRect l="-31649" r="-31648"/>
          <a:stretch/>
        </p:blipFill>
        <p:spPr>
          <a:xfrm>
            <a:off x="685800" y="1452562"/>
            <a:ext cx="7772400" cy="4343400"/>
          </a:xfrm>
          <a:prstGeom prst="rect">
            <a:avLst/>
          </a:prstGeom>
          <a:noFill/>
          <a:ln>
            <a:noFill/>
          </a:ln>
        </p:spPr>
      </p:pic>
      <p:sp>
        <p:nvSpPr>
          <p:cNvPr id="346" name="Shape 346"/>
          <p:cNvSpPr/>
          <p:nvPr/>
        </p:nvSpPr>
        <p:spPr>
          <a:xfrm>
            <a:off x="5640387" y="2660650"/>
            <a:ext cx="1085850" cy="831850"/>
          </a:xfrm>
          <a:prstGeom prst="rect">
            <a:avLst/>
          </a:prstGeom>
          <a:noFill/>
          <a:ln w="25550" cap="sq"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Motif Feature &amp; Binding affinity Exercises</a:t>
            </a:r>
            <a:endParaRPr lang="en-US" sz="3200" dirty="0"/>
          </a:p>
        </p:txBody>
      </p:sp>
      <p:sp>
        <p:nvSpPr>
          <p:cNvPr id="3" name="Content Placeholder 2"/>
          <p:cNvSpPr>
            <a:spLocks noGrp="1"/>
          </p:cNvSpPr>
          <p:nvPr>
            <p:ph idx="1"/>
          </p:nvPr>
        </p:nvSpPr>
        <p:spPr/>
        <p:txBody>
          <a:bodyPr/>
          <a:lstStyle/>
          <a:p>
            <a:pPr marL="457200" indent="-457200">
              <a:buFont typeface="+mj-lt"/>
              <a:buAutoNum type="arabicPeriod"/>
            </a:pPr>
            <a:r>
              <a:rPr lang="en-US" dirty="0"/>
              <a:t>Retrieve all </a:t>
            </a:r>
            <a:r>
              <a:rPr lang="en-US" dirty="0" smtClean="0"/>
              <a:t>Motif Features that have </a:t>
            </a:r>
            <a:r>
              <a:rPr lang="en-US" dirty="0"/>
              <a:t>been annotated in the </a:t>
            </a:r>
            <a:r>
              <a:rPr lang="en-US" dirty="0" smtClean="0"/>
              <a:t>Regulatory Feature with stable id ‘ENSR00000000667’</a:t>
            </a:r>
            <a:br>
              <a:rPr lang="en-US" dirty="0" smtClean="0"/>
            </a:br>
            <a:endParaRPr lang="en-US" dirty="0" smtClean="0"/>
          </a:p>
          <a:p>
            <a:pPr marL="457200" indent="-457200">
              <a:buFont typeface="+mj-lt"/>
              <a:buAutoNum type="arabicPeriod"/>
            </a:pPr>
            <a:r>
              <a:rPr lang="fi-FI" dirty="0"/>
              <a:t>If </a:t>
            </a:r>
            <a:r>
              <a:rPr lang="fi-FI" dirty="0" err="1"/>
              <a:t>the</a:t>
            </a:r>
            <a:r>
              <a:rPr lang="fi-FI" dirty="0"/>
              <a:t> </a:t>
            </a:r>
            <a:r>
              <a:rPr lang="fi-FI" dirty="0" err="1"/>
              <a:t>motif</a:t>
            </a:r>
            <a:r>
              <a:rPr lang="fi-FI" dirty="0"/>
              <a:t> </a:t>
            </a:r>
            <a:r>
              <a:rPr lang="fi-FI" dirty="0" err="1"/>
              <a:t>sequence</a:t>
            </a:r>
            <a:r>
              <a:rPr lang="fi-FI" dirty="0"/>
              <a:t> </a:t>
            </a:r>
            <a:r>
              <a:rPr lang="fi-FI" dirty="0" err="1"/>
              <a:t>changes</a:t>
            </a:r>
            <a:r>
              <a:rPr lang="fi-FI" dirty="0"/>
              <a:t> </a:t>
            </a:r>
            <a:r>
              <a:rPr lang="fi-FI" dirty="0" err="1"/>
              <a:t>due</a:t>
            </a:r>
            <a:r>
              <a:rPr lang="fi-FI" dirty="0"/>
              <a:t> to a </a:t>
            </a:r>
            <a:r>
              <a:rPr lang="fi-FI" dirty="0" err="1"/>
              <a:t>mutation</a:t>
            </a:r>
            <a:r>
              <a:rPr lang="fi-FI" dirty="0"/>
              <a:t> </a:t>
            </a:r>
            <a:r>
              <a:rPr lang="fi-FI" dirty="0" err="1"/>
              <a:t>how</a:t>
            </a:r>
            <a:r>
              <a:rPr lang="fi-FI" dirty="0"/>
              <a:t> </a:t>
            </a:r>
            <a:r>
              <a:rPr lang="fi-FI" dirty="0" err="1"/>
              <a:t>does</a:t>
            </a:r>
            <a:r>
              <a:rPr lang="fi-FI" dirty="0"/>
              <a:t> </a:t>
            </a:r>
            <a:r>
              <a:rPr lang="fi-FI" dirty="0" err="1"/>
              <a:t>the</a:t>
            </a:r>
            <a:r>
              <a:rPr lang="fi-FI" dirty="0"/>
              <a:t> </a:t>
            </a:r>
            <a:r>
              <a:rPr lang="fi-FI" dirty="0" err="1"/>
              <a:t>relative</a:t>
            </a:r>
            <a:r>
              <a:rPr lang="fi-FI" dirty="0"/>
              <a:t> </a:t>
            </a:r>
            <a:r>
              <a:rPr lang="fi-FI" dirty="0" err="1"/>
              <a:t>binding</a:t>
            </a:r>
            <a:r>
              <a:rPr lang="fi-FI" dirty="0"/>
              <a:t> </a:t>
            </a:r>
            <a:r>
              <a:rPr lang="fi-FI" dirty="0" err="1"/>
              <a:t>affinity</a:t>
            </a:r>
            <a:r>
              <a:rPr lang="fi-FI" dirty="0"/>
              <a:t> </a:t>
            </a:r>
            <a:r>
              <a:rPr lang="fi-FI" dirty="0" err="1"/>
              <a:t>affected</a:t>
            </a:r>
            <a:r>
              <a:rPr lang="fi-FI" dirty="0"/>
              <a:t>? </a:t>
            </a:r>
            <a:r>
              <a:rPr lang="en-US" dirty="0" smtClean="0"/>
              <a:t>In the above Regulatory Feature you have retrieved one with id ‘</a:t>
            </a:r>
            <a:r>
              <a:rPr lang="fi-FI" dirty="0" smtClean="0"/>
              <a:t>759795’. </a:t>
            </a:r>
            <a:r>
              <a:rPr lang="fi-FI" dirty="0" err="1" smtClean="0"/>
              <a:t>Consider</a:t>
            </a:r>
            <a:r>
              <a:rPr lang="fi-FI" dirty="0" smtClean="0"/>
              <a:t> </a:t>
            </a:r>
            <a:r>
              <a:rPr lang="fi-FI" dirty="0" err="1" smtClean="0"/>
              <a:t>that</a:t>
            </a:r>
            <a:r>
              <a:rPr lang="fi-FI" dirty="0" smtClean="0"/>
              <a:t> </a:t>
            </a:r>
            <a:r>
              <a:rPr lang="fi-FI" dirty="0" err="1" smtClean="0"/>
              <a:t>the</a:t>
            </a:r>
            <a:r>
              <a:rPr lang="fi-FI" dirty="0" smtClean="0"/>
              <a:t> </a:t>
            </a:r>
            <a:r>
              <a:rPr lang="fi-FI" dirty="0" err="1" smtClean="0"/>
              <a:t>motif</a:t>
            </a:r>
            <a:r>
              <a:rPr lang="fi-FI" dirty="0" smtClean="0"/>
              <a:t> </a:t>
            </a:r>
            <a:r>
              <a:rPr lang="fi-FI" dirty="0" err="1" smtClean="0"/>
              <a:t>sequence</a:t>
            </a:r>
            <a:r>
              <a:rPr lang="fi-FI" dirty="0" smtClean="0"/>
              <a:t> </a:t>
            </a:r>
            <a:r>
              <a:rPr lang="fi-FI" dirty="0" err="1" smtClean="0"/>
              <a:t>changes</a:t>
            </a:r>
            <a:r>
              <a:rPr lang="fi-FI" dirty="0" smtClean="0"/>
              <a:t> to ’CCCGGCCCCACCCC’.</a:t>
            </a:r>
          </a:p>
        </p:txBody>
      </p:sp>
    </p:spTree>
    <p:extLst>
      <p:ext uri="{BB962C8B-B14F-4D97-AF65-F5344CB8AC3E}">
        <p14:creationId xmlns:p14="http://schemas.microsoft.com/office/powerpoint/2010/main" val="6192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4"/>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Terms and </a:t>
            </a:r>
            <a:r>
              <a:rPr lang="en-US" dirty="0" smtClean="0"/>
              <a:t>Conditions</a:t>
            </a:r>
            <a:endParaRPr lang="en-US" dirty="0"/>
          </a:p>
        </p:txBody>
      </p:sp>
      <p:sp>
        <p:nvSpPr>
          <p:cNvPr id="3" name="Content Placeholder 2"/>
          <p:cNvSpPr>
            <a:spLocks noGrp="1"/>
          </p:cNvSpPr>
          <p:nvPr>
            <p:ph idx="1"/>
          </p:nvPr>
        </p:nvSpPr>
        <p:spPr/>
        <p:txBody>
          <a:bodyPr/>
          <a:lstStyle/>
          <a:p>
            <a:r>
              <a:rPr lang="en-US" dirty="0"/>
              <a:t>Regulatory features in </a:t>
            </a:r>
            <a:r>
              <a:rPr lang="en-US" dirty="0" err="1"/>
              <a:t>Ensembl</a:t>
            </a:r>
            <a:r>
              <a:rPr lang="en-US" dirty="0"/>
              <a:t> highlight where the biochemical data (</a:t>
            </a:r>
            <a:r>
              <a:rPr lang="en-US" dirty="0" err="1"/>
              <a:t>ChIP-seq</a:t>
            </a:r>
            <a:r>
              <a:rPr lang="en-US" dirty="0"/>
              <a:t>, </a:t>
            </a:r>
            <a:r>
              <a:rPr lang="en-US" dirty="0" err="1"/>
              <a:t>etc</a:t>
            </a:r>
            <a:r>
              <a:rPr lang="en-US" dirty="0"/>
              <a:t>) </a:t>
            </a:r>
            <a:r>
              <a:rPr lang="en-US"/>
              <a:t>map </a:t>
            </a:r>
            <a:r>
              <a:rPr lang="en-US" smtClean="0"/>
              <a:t>to.</a:t>
            </a:r>
            <a:endParaRPr lang="en-US" dirty="0"/>
          </a:p>
          <a:p>
            <a:endParaRPr lang="en-US" dirty="0"/>
          </a:p>
          <a:p>
            <a:r>
              <a:rPr lang="en-US" dirty="0"/>
              <a:t>Features can be nearby genes but might not affect </a:t>
            </a:r>
            <a:r>
              <a:rPr lang="en-US"/>
              <a:t>their </a:t>
            </a:r>
            <a:r>
              <a:rPr lang="en-US" smtClean="0"/>
              <a:t>transcription/expression.</a:t>
            </a:r>
            <a:endParaRPr lang="en-US" dirty="0"/>
          </a:p>
          <a:p>
            <a:endParaRPr lang="en-US" dirty="0"/>
          </a:p>
          <a:p>
            <a:r>
              <a:rPr lang="en-US" dirty="0" err="1"/>
              <a:t>Ensembl</a:t>
            </a:r>
            <a:r>
              <a:rPr lang="en-US" dirty="0"/>
              <a:t> can not tell you how your </a:t>
            </a:r>
            <a:r>
              <a:rPr lang="en-US" dirty="0" err="1"/>
              <a:t>favourite</a:t>
            </a:r>
            <a:r>
              <a:rPr lang="en-US" dirty="0"/>
              <a:t> gene is </a:t>
            </a:r>
            <a:r>
              <a:rPr lang="en-US" dirty="0" smtClean="0"/>
              <a:t>regulated</a:t>
            </a:r>
            <a:r>
              <a:rPr lang="en-US" dirty="0"/>
              <a:t>.</a:t>
            </a:r>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0"/>
        <p:cNvGrpSpPr/>
        <p:nvPr/>
      </p:nvGrpSpPr>
      <p:grpSpPr>
        <a:xfrm>
          <a:off x="0" y="0"/>
          <a:ext cx="0" cy="0"/>
          <a:chOff x="0" y="0"/>
          <a:chExt cx="0" cy="0"/>
        </a:xfrm>
      </p:grpSpPr>
      <p:sp>
        <p:nvSpPr>
          <p:cNvPr id="381" name="Shape 381"/>
          <p:cNvSpPr txBox="1"/>
          <p:nvPr/>
        </p:nvSpPr>
        <p:spPr>
          <a:xfrm>
            <a:off x="2771775" y="2362200"/>
            <a:ext cx="3648074" cy="917575"/>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5400" b="0" i="0" u="none">
                <a:solidFill>
                  <a:srgbClr val="000000"/>
                </a:solidFill>
                <a:latin typeface="Arial"/>
                <a:ea typeface="Arial"/>
                <a:cs typeface="Arial"/>
                <a:sym typeface="Arial"/>
              </a:rPr>
              <a:t>Questions?</a:t>
            </a: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5"/>
        <p:cNvGrpSpPr/>
        <p:nvPr/>
      </p:nvGrpSpPr>
      <p:grpSpPr>
        <a:xfrm>
          <a:off x="0" y="0"/>
          <a:ext cx="0" cy="0"/>
          <a:chOff x="0" y="0"/>
          <a:chExt cx="0" cy="0"/>
        </a:xfrm>
      </p:grpSpPr>
      <p:sp>
        <p:nvSpPr>
          <p:cNvPr id="386" name="Shape 386"/>
          <p:cNvSpPr txBox="1"/>
          <p:nvPr/>
        </p:nvSpPr>
        <p:spPr>
          <a:xfrm>
            <a:off x="685800" y="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Funcgen DB Schema</a:t>
            </a:r>
          </a:p>
        </p:txBody>
      </p:sp>
      <p:pic>
        <p:nvPicPr>
          <p:cNvPr id="387" name="Shape 387"/>
          <p:cNvPicPr preferRelativeResize="0"/>
          <p:nvPr/>
        </p:nvPicPr>
        <p:blipFill rotWithShape="1">
          <a:blip r:embed="rId3">
            <a:alphaModFix/>
          </a:blip>
          <a:srcRect/>
          <a:stretch/>
        </p:blipFill>
        <p:spPr>
          <a:xfrm>
            <a:off x="0" y="0"/>
            <a:ext cx="9144000" cy="6200775"/>
          </a:xfrm>
          <a:prstGeom prst="rect">
            <a:avLst/>
          </a:prstGeom>
          <a:noFill/>
          <a:ln>
            <a:noFill/>
          </a:ln>
        </p:spPr>
      </p:pic>
      <p:sp>
        <p:nvSpPr>
          <p:cNvPr id="388" name="Shape 388"/>
          <p:cNvSpPr txBox="1"/>
          <p:nvPr/>
        </p:nvSpPr>
        <p:spPr>
          <a:xfrm>
            <a:off x="990600" y="6019800"/>
            <a:ext cx="7108825"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http://www.ensembl.org/info/docs/api/funcgen/trimmed_funcgen_schema.png</a:t>
            </a: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4"/>
        <p:cNvGrpSpPr/>
        <p:nvPr/>
      </p:nvGrpSpPr>
      <p:grpSpPr>
        <a:xfrm>
          <a:off x="0" y="0"/>
          <a:ext cx="0" cy="0"/>
          <a:chOff x="0" y="0"/>
          <a:chExt cx="0" cy="0"/>
        </a:xfrm>
      </p:grpSpPr>
      <p:sp>
        <p:nvSpPr>
          <p:cNvPr id="395" name="Shape 395"/>
          <p:cNvSpPr txBox="1"/>
          <p:nvPr/>
        </p:nvSpPr>
        <p:spPr>
          <a:xfrm>
            <a:off x="685800" y="2349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Data Classes</a:t>
            </a:r>
          </a:p>
        </p:txBody>
      </p:sp>
      <p:sp>
        <p:nvSpPr>
          <p:cNvPr id="396" name="Shape 396"/>
          <p:cNvSpPr txBox="1"/>
          <p:nvPr/>
        </p:nvSpPr>
        <p:spPr>
          <a:xfrm>
            <a:off x="685800" y="836612"/>
            <a:ext cx="7772400" cy="5373687"/>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Metadata </a:t>
            </a:r>
          </a:p>
          <a:p>
            <a:pPr marL="741362" marR="0" lvl="1" indent="-284162" algn="l" rtl="0">
              <a:lnSpc>
                <a:spcPct val="100000"/>
              </a:lnSpc>
              <a:spcBef>
                <a:spcPts val="400"/>
              </a:spcBef>
              <a:spcAft>
                <a:spcPts val="0"/>
              </a:spcAft>
              <a:buClr>
                <a:srgbClr val="8D1C0B"/>
              </a:buClr>
              <a:buSzPct val="100000"/>
              <a:buFont typeface="Times New Roman"/>
              <a:buChar char="•"/>
            </a:pPr>
            <a:r>
              <a:rPr lang="en-US" sz="1800" b="0" i="0" u="none" strike="noStrike" cap="none">
                <a:solidFill>
                  <a:srgbClr val="000000"/>
                </a:solidFill>
                <a:latin typeface="Arial"/>
                <a:ea typeface="Arial"/>
                <a:cs typeface="Arial"/>
                <a:sym typeface="Arial"/>
              </a:rPr>
              <a:t>CellType, FeatureType </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InputSubset</a:t>
            </a:r>
          </a:p>
          <a:p>
            <a:pPr marL="741362" marR="0" lvl="1" indent="-284162" algn="l" rtl="0">
              <a:lnSpc>
                <a:spcPct val="100000"/>
              </a:lnSpc>
              <a:spcBef>
                <a:spcPts val="400"/>
              </a:spcBef>
              <a:spcAft>
                <a:spcPts val="0"/>
              </a:spcAft>
              <a:buClr>
                <a:srgbClr val="8D1C0B"/>
              </a:buClr>
              <a:buSzPct val="100000"/>
              <a:buFont typeface="Times New Roman"/>
              <a:buChar char="•"/>
            </a:pPr>
            <a:r>
              <a:rPr lang="en-US" sz="1800" b="0" i="0" u="none" strike="noStrike" cap="none">
                <a:solidFill>
                  <a:srgbClr val="000000"/>
                </a:solidFill>
                <a:latin typeface="Arial"/>
                <a:ea typeface="Arial"/>
                <a:cs typeface="Arial"/>
                <a:sym typeface="Arial"/>
              </a:rPr>
              <a:t>FASTQ files used in the alignments</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ResultSet</a:t>
            </a:r>
          </a:p>
          <a:p>
            <a:pPr marL="741362" marR="0" lvl="1" indent="-284162" algn="l" rtl="0">
              <a:lnSpc>
                <a:spcPct val="100000"/>
              </a:lnSpc>
              <a:spcBef>
                <a:spcPts val="400"/>
              </a:spcBef>
              <a:spcAft>
                <a:spcPts val="0"/>
              </a:spcAft>
              <a:buClr>
                <a:srgbClr val="8D1C0B"/>
              </a:buClr>
              <a:buSzPct val="100000"/>
              <a:buFont typeface="Times New Roman"/>
              <a:buChar char="•"/>
            </a:pPr>
            <a:r>
              <a:rPr lang="en-US" sz="1800" b="0" i="0" u="none" strike="noStrike" cap="none">
                <a:solidFill>
                  <a:srgbClr val="000000"/>
                </a:solidFill>
                <a:latin typeface="Arial"/>
                <a:ea typeface="Arial"/>
                <a:cs typeface="Arial"/>
                <a:sym typeface="Arial"/>
              </a:rPr>
              <a:t>Aligned reads from *-seq,…</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FeatureSet</a:t>
            </a:r>
          </a:p>
          <a:p>
            <a:pPr marL="741362" marR="0" lvl="1" indent="-284162" algn="l" rtl="0">
              <a:lnSpc>
                <a:spcPct val="100000"/>
              </a:lnSpc>
              <a:spcBef>
                <a:spcPts val="400"/>
              </a:spcBef>
              <a:spcAft>
                <a:spcPts val="0"/>
              </a:spcAft>
              <a:buClr>
                <a:srgbClr val="8D1C0B"/>
              </a:buClr>
              <a:buSzPct val="100000"/>
              <a:buFont typeface="Times New Roman"/>
              <a:buChar char="•"/>
            </a:pPr>
            <a:r>
              <a:rPr lang="en-US" sz="1800" b="0" i="0" u="none" strike="noStrike" cap="none">
                <a:solidFill>
                  <a:srgbClr val="000000"/>
                </a:solidFill>
                <a:latin typeface="Arial"/>
                <a:ea typeface="Arial"/>
                <a:cs typeface="Arial"/>
                <a:sym typeface="Arial"/>
              </a:rPr>
              <a:t>ChIP peaks (Annotated features)</a:t>
            </a:r>
          </a:p>
          <a:p>
            <a:pPr marL="741362" marR="0" lvl="1" indent="-284162" algn="l" rtl="0">
              <a:lnSpc>
                <a:spcPct val="100000"/>
              </a:lnSpc>
              <a:spcBef>
                <a:spcPts val="400"/>
              </a:spcBef>
              <a:spcAft>
                <a:spcPts val="0"/>
              </a:spcAft>
              <a:buClr>
                <a:srgbClr val="8D1C0B"/>
              </a:buClr>
              <a:buSzPct val="100000"/>
              <a:buFont typeface="Times New Roman"/>
              <a:buChar char="•"/>
            </a:pPr>
            <a:r>
              <a:rPr lang="en-US" sz="1800" b="0" i="0" u="none" strike="noStrike" cap="none">
                <a:solidFill>
                  <a:srgbClr val="000000"/>
                </a:solidFill>
                <a:latin typeface="Arial"/>
                <a:ea typeface="Arial"/>
                <a:cs typeface="Arial"/>
                <a:sym typeface="Arial"/>
              </a:rPr>
              <a:t>FANTOM predictions (External features)</a:t>
            </a:r>
          </a:p>
          <a:p>
            <a:pPr marL="741362" marR="0" lvl="1" indent="-284162" algn="l" rtl="0">
              <a:lnSpc>
                <a:spcPct val="100000"/>
              </a:lnSpc>
              <a:spcBef>
                <a:spcPts val="400"/>
              </a:spcBef>
              <a:spcAft>
                <a:spcPts val="0"/>
              </a:spcAft>
              <a:buClr>
                <a:srgbClr val="8D1C0B"/>
              </a:buClr>
              <a:buSzPct val="100000"/>
              <a:buFont typeface="Times New Roman"/>
              <a:buChar char="•"/>
            </a:pPr>
            <a:r>
              <a:rPr lang="en-US" sz="1800" b="0" i="0" u="none" strike="noStrike" cap="none">
                <a:solidFill>
                  <a:srgbClr val="000000"/>
                </a:solidFill>
                <a:latin typeface="Arial"/>
                <a:ea typeface="Arial"/>
                <a:cs typeface="Arial"/>
                <a:sym typeface="Arial"/>
              </a:rPr>
              <a:t>Regulatory Build (Regulatory features)</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Features</a:t>
            </a:r>
            <a:r>
              <a:rPr lang="en-US" sz="2400" b="1" i="0" u="none">
                <a:solidFill>
                  <a:srgbClr val="000000"/>
                </a:solidFill>
                <a:latin typeface="Arial"/>
                <a:ea typeface="Arial"/>
                <a:cs typeface="Arial"/>
                <a:sym typeface="Arial"/>
              </a:rPr>
              <a:t>: </a:t>
            </a:r>
            <a:r>
              <a:rPr lang="en-US" sz="2400" b="0" i="0" u="none">
                <a:solidFill>
                  <a:srgbClr val="000000"/>
                </a:solidFill>
                <a:latin typeface="Arial"/>
                <a:ea typeface="Arial"/>
                <a:cs typeface="Arial"/>
                <a:sym typeface="Arial"/>
              </a:rPr>
              <a:t>Annotated, External, Motif, </a:t>
            </a:r>
            <a:r>
              <a:rPr lang="en-US" sz="2400" b="1" i="0" u="none">
                <a:solidFill>
                  <a:srgbClr val="000000"/>
                </a:solidFill>
                <a:latin typeface="Arial"/>
                <a:ea typeface="Arial"/>
                <a:cs typeface="Arial"/>
                <a:sym typeface="Arial"/>
              </a:rPr>
              <a:t>Regulatory</a:t>
            </a:r>
            <a:r>
              <a:rPr lang="en-US" sz="2400" b="0" i="0" u="none">
                <a:solidFill>
                  <a:srgbClr val="000000"/>
                </a:solidFill>
                <a:latin typeface="Arial"/>
                <a:ea typeface="Arial"/>
                <a:cs typeface="Arial"/>
                <a:sym typeface="Arial"/>
              </a:rPr>
              <a:t>, Segmentation</a:t>
            </a: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Course </a:t>
            </a:r>
            <a:r>
              <a:rPr lang="en-US" dirty="0" smtClean="0"/>
              <a:t>materials</a:t>
            </a:r>
            <a:endParaRPr lang="en-US" dirty="0"/>
          </a:p>
        </p:txBody>
      </p:sp>
      <p:sp>
        <p:nvSpPr>
          <p:cNvPr id="3" name="Content Placeholder 2"/>
          <p:cNvSpPr>
            <a:spLocks noGrp="1"/>
          </p:cNvSpPr>
          <p:nvPr>
            <p:ph idx="1"/>
          </p:nvPr>
        </p:nvSpPr>
        <p:spPr/>
        <p:txBody>
          <a:bodyPr/>
          <a:lstStyle/>
          <a:p>
            <a:pPr lvl="0"/>
            <a:r>
              <a:rPr lang="en-US" sz="2000" b="1" dirty="0">
                <a:solidFill>
                  <a:srgbClr val="000000"/>
                </a:solidFill>
                <a:ea typeface="Arial"/>
                <a:cs typeface="Arial"/>
                <a:sym typeface="Arial"/>
              </a:rPr>
              <a:t>http://</a:t>
            </a:r>
            <a:r>
              <a:rPr lang="en-US" sz="2000" b="1" dirty="0" err="1">
                <a:solidFill>
                  <a:srgbClr val="000000"/>
                </a:solidFill>
                <a:ea typeface="Arial"/>
                <a:cs typeface="Arial"/>
                <a:sym typeface="Arial"/>
              </a:rPr>
              <a:t>www.ebi.ac.uk</a:t>
            </a:r>
            <a:r>
              <a:rPr lang="en-US" sz="2000" b="1" dirty="0">
                <a:solidFill>
                  <a:srgbClr val="000000"/>
                </a:solidFill>
                <a:ea typeface="Arial"/>
                <a:cs typeface="Arial"/>
                <a:sym typeface="Arial"/>
              </a:rPr>
              <a:t>/~</a:t>
            </a:r>
            <a:r>
              <a:rPr lang="en-US" sz="2000" b="1" dirty="0" err="1">
                <a:solidFill>
                  <a:srgbClr val="000000"/>
                </a:solidFill>
                <a:ea typeface="Arial"/>
                <a:cs typeface="Arial"/>
                <a:sym typeface="Arial"/>
              </a:rPr>
              <a:t>mnuhn</a:t>
            </a:r>
            <a:r>
              <a:rPr lang="en-US" sz="2000" b="1" dirty="0">
                <a:solidFill>
                  <a:srgbClr val="000000"/>
                </a:solidFill>
                <a:ea typeface="Arial"/>
                <a:cs typeface="Arial"/>
                <a:sym typeface="Arial"/>
              </a:rPr>
              <a:t>/</a:t>
            </a:r>
            <a:r>
              <a:rPr lang="en-US" sz="2000" b="1" dirty="0" err="1">
                <a:solidFill>
                  <a:srgbClr val="000000"/>
                </a:solidFill>
                <a:ea typeface="Arial"/>
                <a:cs typeface="Arial"/>
                <a:sym typeface="Arial"/>
              </a:rPr>
              <a:t>api_course</a:t>
            </a:r>
            <a:r>
              <a:rPr lang="en-US" sz="2000" b="1" dirty="0" smtClean="0">
                <a:solidFill>
                  <a:srgbClr val="000000"/>
                </a:solidFill>
                <a:ea typeface="Arial"/>
                <a:cs typeface="Arial"/>
                <a:sym typeface="Arial"/>
              </a:rPr>
              <a:t>/</a:t>
            </a:r>
            <a:endParaRPr lang="en-US" sz="2000" b="1" dirty="0">
              <a:solidFill>
                <a:srgbClr val="000000"/>
              </a:solidFil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sp>
        <p:nvSpPr>
          <p:cNvPr id="403" name="Shape 403"/>
          <p:cNvSpPr txBox="1"/>
          <p:nvPr/>
        </p:nvSpPr>
        <p:spPr>
          <a:xfrm>
            <a:off x="323850" y="-26986"/>
            <a:ext cx="813435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API - Registry</a:t>
            </a:r>
          </a:p>
        </p:txBody>
      </p:sp>
      <p:sp>
        <p:nvSpPr>
          <p:cNvPr id="404" name="Shape 404"/>
          <p:cNvSpPr txBox="1"/>
          <p:nvPr/>
        </p:nvSpPr>
        <p:spPr>
          <a:xfrm>
            <a:off x="358775" y="404812"/>
            <a:ext cx="8785225" cy="4752974"/>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Font typeface="Arial"/>
              <a:buNone/>
            </a:pPr>
            <a:endParaRPr sz="1900" b="1" i="0" u="none">
              <a:solidFill>
                <a:srgbClr val="6600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use strict; </a:t>
            </a: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use warnings; </a:t>
            </a: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use Bio::EnsEMBL::Registry;</a:t>
            </a:r>
          </a:p>
          <a:p>
            <a:pPr marL="0" marR="0" lvl="0" indent="0" algn="l" rtl="0">
              <a:lnSpc>
                <a:spcPct val="100000"/>
              </a:lnSpc>
              <a:spcBef>
                <a:spcPts val="0"/>
              </a:spcBef>
              <a:spcAft>
                <a:spcPts val="0"/>
              </a:spcAft>
              <a:buClr>
                <a:srgbClr val="000000"/>
              </a:buClr>
              <a:buFont typeface="Arial"/>
              <a:buNone/>
            </a:pPr>
            <a:endParaRPr sz="1900" b="1"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my $reg = 'Bio::EnsEMBL::Registry';</a:t>
            </a:r>
          </a:p>
          <a:p>
            <a:pPr marL="0" marR="0" lvl="0" indent="0" algn="l" rtl="0">
              <a:lnSpc>
                <a:spcPct val="100000"/>
              </a:lnSpc>
              <a:spcBef>
                <a:spcPts val="0"/>
              </a:spcBef>
              <a:spcAft>
                <a:spcPts val="0"/>
              </a:spcAft>
              <a:buClr>
                <a:srgbClr val="000000"/>
              </a:buClr>
              <a:buFont typeface="Arial"/>
              <a:buNone/>
            </a:pPr>
            <a:endParaRPr sz="1900" b="1"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$reg-&gt;load_registry_from_db(</a:t>
            </a: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-host =&gt; 'ensembldb.ensembl.org',</a:t>
            </a: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-user =&gt; 'anonymous'</a:t>
            </a: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Font typeface="Arial"/>
              <a:buNone/>
            </a:pPr>
            <a:endParaRPr sz="1900" b="1"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#Object adaptors create objects, hiding how they are stored</a:t>
            </a: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#An object adaptor (RegulatoryFeature Adaptor)</a:t>
            </a: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my $rfa = </a:t>
            </a:r>
          </a:p>
          <a:p>
            <a:pPr marL="0" marR="0" lvl="0" indent="0" algn="l" rtl="0">
              <a:lnSpc>
                <a:spcPct val="10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$reg-&gt;get_adaptor('</a:t>
            </a:r>
            <a:r>
              <a:rPr lang="en-US" sz="1900" b="1" i="0" u="none">
                <a:solidFill>
                  <a:srgbClr val="008000"/>
                </a:solidFill>
                <a:latin typeface="Courier New"/>
                <a:ea typeface="Courier New"/>
                <a:cs typeface="Courier New"/>
                <a:sym typeface="Courier New"/>
              </a:rPr>
              <a:t>human</a:t>
            </a:r>
            <a:r>
              <a:rPr lang="en-US" sz="1900" b="1" i="0" u="none">
                <a:solidFill>
                  <a:srgbClr val="004080"/>
                </a:solidFill>
                <a:latin typeface="Courier New"/>
                <a:ea typeface="Courier New"/>
                <a:cs typeface="Courier New"/>
                <a:sym typeface="Courier New"/>
              </a:rPr>
              <a:t>','</a:t>
            </a:r>
            <a:r>
              <a:rPr lang="en-US" sz="1900" b="1" i="0" u="none">
                <a:solidFill>
                  <a:srgbClr val="0000FF"/>
                </a:solidFill>
                <a:latin typeface="Courier New"/>
                <a:ea typeface="Courier New"/>
                <a:cs typeface="Courier New"/>
                <a:sym typeface="Courier New"/>
              </a:rPr>
              <a:t>funcgen</a:t>
            </a:r>
            <a:r>
              <a:rPr lang="en-US" sz="1900" b="1" i="0" u="none">
                <a:solidFill>
                  <a:srgbClr val="004080"/>
                </a:solidFill>
                <a:latin typeface="Courier New"/>
                <a:ea typeface="Courier New"/>
                <a:cs typeface="Courier New"/>
                <a:sym typeface="Courier New"/>
              </a:rPr>
              <a:t>','</a:t>
            </a:r>
            <a:r>
              <a:rPr lang="en-US" sz="1900" b="1" i="0" u="none">
                <a:solidFill>
                  <a:srgbClr val="FF6600"/>
                </a:solidFill>
                <a:latin typeface="Courier New"/>
                <a:ea typeface="Courier New"/>
                <a:cs typeface="Courier New"/>
                <a:sym typeface="Courier New"/>
              </a:rPr>
              <a:t>regulatoryfeature</a:t>
            </a:r>
            <a:r>
              <a:rPr lang="en-US" sz="1900" b="1"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None/>
            </a:pPr>
            <a:endParaRPr sz="1900" b="1" i="0" u="none">
              <a:solidFill>
                <a:srgbClr val="004080"/>
              </a:solidFill>
              <a:latin typeface="Courier New"/>
              <a:ea typeface="Courier New"/>
              <a:cs typeface="Courier New"/>
              <a:sym typeface="Courier New"/>
            </a:endParaRPr>
          </a:p>
        </p:txBody>
      </p:sp>
      <p:sp>
        <p:nvSpPr>
          <p:cNvPr id="405" name="Shape 405"/>
          <p:cNvSpPr/>
          <p:nvPr/>
        </p:nvSpPr>
        <p:spPr>
          <a:xfrm>
            <a:off x="2987675" y="5157787"/>
            <a:ext cx="1079499" cy="647700"/>
          </a:xfrm>
          <a:prstGeom prst="upArrowCallout">
            <a:avLst>
              <a:gd name="adj1" fmla="val 7565"/>
              <a:gd name="adj2" fmla="val 7560"/>
              <a:gd name="adj3" fmla="val 5400"/>
              <a:gd name="adj4" fmla="val 9180"/>
            </a:avLst>
          </a:prstGeom>
          <a:solidFill>
            <a:srgbClr val="008000"/>
          </a:solidFill>
          <a:ln w="9525" cap="sq" cmpd="sng">
            <a:solidFill>
              <a:srgbClr val="000000"/>
            </a:solidFill>
            <a:prstDash val="solid"/>
            <a:round/>
            <a:headEnd type="none" w="med" len="med"/>
            <a:tailEnd type="none" w="med" len="med"/>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0" i="0" u="none">
                <a:solidFill>
                  <a:srgbClr val="000000"/>
                </a:solidFill>
                <a:latin typeface="Arial"/>
                <a:ea typeface="Arial"/>
                <a:cs typeface="Arial"/>
                <a:sym typeface="Arial"/>
              </a:rPr>
              <a:t>species</a:t>
            </a:r>
          </a:p>
        </p:txBody>
      </p:sp>
      <p:sp>
        <p:nvSpPr>
          <p:cNvPr id="406" name="Shape 406"/>
          <p:cNvSpPr/>
          <p:nvPr/>
        </p:nvSpPr>
        <p:spPr>
          <a:xfrm>
            <a:off x="4356100" y="5157787"/>
            <a:ext cx="1079499" cy="647700"/>
          </a:xfrm>
          <a:prstGeom prst="upArrowCallout">
            <a:avLst>
              <a:gd name="adj1" fmla="val 7565"/>
              <a:gd name="adj2" fmla="val 7560"/>
              <a:gd name="adj3" fmla="val 5400"/>
              <a:gd name="adj4" fmla="val 9180"/>
            </a:avLst>
          </a:prstGeom>
          <a:solidFill>
            <a:srgbClr val="0000FF"/>
          </a:solidFill>
          <a:ln w="9525" cap="sq" cmpd="sng">
            <a:solidFill>
              <a:srgbClr val="000000"/>
            </a:solidFill>
            <a:prstDash val="solid"/>
            <a:round/>
            <a:headEnd type="none" w="med" len="med"/>
            <a:tailEnd type="none" w="med" len="med"/>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0" i="0" u="none">
                <a:solidFill>
                  <a:srgbClr val="000000"/>
                </a:solidFill>
                <a:latin typeface="Arial"/>
                <a:ea typeface="Arial"/>
                <a:cs typeface="Arial"/>
                <a:sym typeface="Arial"/>
              </a:rPr>
              <a:t>team</a:t>
            </a:r>
          </a:p>
        </p:txBody>
      </p:sp>
      <p:sp>
        <p:nvSpPr>
          <p:cNvPr id="407" name="Shape 407"/>
          <p:cNvSpPr/>
          <p:nvPr/>
        </p:nvSpPr>
        <p:spPr>
          <a:xfrm>
            <a:off x="6156325" y="5157787"/>
            <a:ext cx="1079499" cy="647700"/>
          </a:xfrm>
          <a:prstGeom prst="upArrowCallout">
            <a:avLst>
              <a:gd name="adj1" fmla="val 7565"/>
              <a:gd name="adj2" fmla="val 7560"/>
              <a:gd name="adj3" fmla="val 5400"/>
              <a:gd name="adj4" fmla="val 9180"/>
            </a:avLst>
          </a:prstGeom>
          <a:solidFill>
            <a:srgbClr val="FF6600"/>
          </a:solidFill>
          <a:ln w="9525" cap="sq" cmpd="sng">
            <a:solidFill>
              <a:srgbClr val="000000"/>
            </a:solidFill>
            <a:prstDash val="solid"/>
            <a:round/>
            <a:headEnd type="none" w="med" len="med"/>
            <a:tailEnd type="none" w="med" len="med"/>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0" i="0" u="none">
                <a:solidFill>
                  <a:srgbClr val="000000"/>
                </a:solidFill>
                <a:latin typeface="Arial"/>
                <a:ea typeface="Arial"/>
                <a:cs typeface="Arial"/>
                <a:sym typeface="Arial"/>
              </a:rPr>
              <a:t>object</a:t>
            </a:r>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3"/>
        <p:cNvGrpSpPr/>
        <p:nvPr/>
      </p:nvGrpSpPr>
      <p:grpSpPr>
        <a:xfrm>
          <a:off x="0" y="0"/>
          <a:ext cx="0" cy="0"/>
          <a:chOff x="0" y="0"/>
          <a:chExt cx="0" cy="0"/>
        </a:xfrm>
      </p:grpSpPr>
      <p:sp>
        <p:nvSpPr>
          <p:cNvPr id="414" name="Shape 414"/>
          <p:cNvSpPr txBox="1"/>
          <p:nvPr/>
        </p:nvSpPr>
        <p:spPr>
          <a:xfrm>
            <a:off x="685800" y="-26986"/>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API - Object Adaptors</a:t>
            </a:r>
          </a:p>
        </p:txBody>
      </p:sp>
      <p:sp>
        <p:nvSpPr>
          <p:cNvPr id="415" name="Shape 415"/>
          <p:cNvSpPr txBox="1"/>
          <p:nvPr/>
        </p:nvSpPr>
        <p:spPr>
          <a:xfrm>
            <a:off x="0" y="836612"/>
            <a:ext cx="9144000" cy="590708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4080"/>
              </a:buClr>
              <a:buSzPct val="25000"/>
              <a:buFont typeface="Courier New"/>
              <a:buNone/>
            </a:pPr>
            <a:r>
              <a:rPr lang="en-US" sz="1800" b="1" i="0" u="none">
                <a:solidFill>
                  <a:srgbClr val="004080"/>
                </a:solidFill>
                <a:latin typeface="Courier New"/>
                <a:ea typeface="Courier New"/>
                <a:cs typeface="Courier New"/>
                <a:sym typeface="Courier New"/>
              </a:rPr>
              <a:t>Meta data</a:t>
            </a:r>
          </a:p>
          <a:p>
            <a:pPr marL="0" marR="0" lvl="0" indent="0" algn="l" rtl="0">
              <a:lnSpc>
                <a:spcPct val="100000"/>
              </a:lnSpc>
              <a:spcBef>
                <a:spcPts val="0"/>
              </a:spcBef>
              <a:spcAft>
                <a:spcPts val="0"/>
              </a:spcAft>
              <a:buClr>
                <a:srgbClr val="004080"/>
              </a:buClr>
              <a:buSzPct val="25000"/>
              <a:buFont typeface="Courier New"/>
              <a:buNone/>
            </a:pPr>
            <a:r>
              <a:rPr lang="en-US" sz="1800" b="0" i="0" u="none">
                <a:solidFill>
                  <a:srgbClr val="004080"/>
                </a:solidFill>
                <a:latin typeface="Courier New"/>
                <a:ea typeface="Courier New"/>
                <a:cs typeface="Courier New"/>
                <a:sym typeface="Courier New"/>
              </a:rPr>
              <a:t>$cta = $reg-&gt;get_adaptor('</a:t>
            </a:r>
            <a:r>
              <a:rPr lang="en-US" sz="1800" b="1" i="0" u="none">
                <a:solidFill>
                  <a:srgbClr val="008000"/>
                </a:solidFill>
                <a:latin typeface="Courier New"/>
                <a:ea typeface="Courier New"/>
                <a:cs typeface="Courier New"/>
                <a:sym typeface="Courier New"/>
              </a:rPr>
              <a:t>human</a:t>
            </a:r>
            <a:r>
              <a:rPr lang="en-US" sz="1800" b="0" i="0" u="none">
                <a:solidFill>
                  <a:srgbClr val="004080"/>
                </a:solidFill>
                <a:latin typeface="Courier New"/>
                <a:ea typeface="Courier New"/>
                <a:cs typeface="Courier New"/>
                <a:sym typeface="Courier New"/>
              </a:rPr>
              <a:t>', '</a:t>
            </a:r>
            <a:r>
              <a:rPr lang="en-US" sz="1800" b="1" i="0" u="none">
                <a:solidFill>
                  <a:srgbClr val="0000FF"/>
                </a:solidFill>
                <a:latin typeface="Courier New"/>
                <a:ea typeface="Courier New"/>
                <a:cs typeface="Courier New"/>
                <a:sym typeface="Courier New"/>
              </a:rPr>
              <a:t>funcgen</a:t>
            </a:r>
            <a:r>
              <a:rPr lang="en-US" sz="1800" b="0" i="0" u="none">
                <a:solidFill>
                  <a:srgbClr val="004080"/>
                </a:solidFill>
                <a:latin typeface="Courier New"/>
                <a:ea typeface="Courier New"/>
                <a:cs typeface="Courier New"/>
                <a:sym typeface="Courier New"/>
              </a:rPr>
              <a:t>', '</a:t>
            </a:r>
            <a:r>
              <a:rPr lang="en-US" sz="1800" b="1" i="0" u="none">
                <a:solidFill>
                  <a:srgbClr val="FF6600"/>
                </a:solidFill>
                <a:latin typeface="Courier New"/>
                <a:ea typeface="Courier New"/>
                <a:cs typeface="Courier New"/>
                <a:sym typeface="Courier New"/>
              </a:rPr>
              <a:t>celltype</a:t>
            </a:r>
            <a:r>
              <a:rPr lang="en-US" sz="1800" b="0"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4080"/>
              </a:buClr>
              <a:buSzPct val="25000"/>
              <a:buFont typeface="Courier New"/>
              <a:buNone/>
            </a:pPr>
            <a:r>
              <a:rPr lang="en-US" sz="1800" b="0" i="0" u="none">
                <a:solidFill>
                  <a:srgbClr val="004080"/>
                </a:solidFill>
                <a:latin typeface="Courier New"/>
                <a:ea typeface="Courier New"/>
                <a:cs typeface="Courier New"/>
                <a:sym typeface="Courier New"/>
              </a:rPr>
              <a:t>$fta = $reg-&gt;get_adaptor('</a:t>
            </a:r>
            <a:r>
              <a:rPr lang="en-US" sz="1800" b="1" i="0" u="none">
                <a:solidFill>
                  <a:srgbClr val="008000"/>
                </a:solidFill>
                <a:latin typeface="Courier New"/>
                <a:ea typeface="Courier New"/>
                <a:cs typeface="Courier New"/>
                <a:sym typeface="Courier New"/>
              </a:rPr>
              <a:t>human</a:t>
            </a:r>
            <a:r>
              <a:rPr lang="en-US" sz="1800" b="0" i="0" u="none">
                <a:solidFill>
                  <a:srgbClr val="004080"/>
                </a:solidFill>
                <a:latin typeface="Courier New"/>
                <a:ea typeface="Courier New"/>
                <a:cs typeface="Courier New"/>
                <a:sym typeface="Courier New"/>
              </a:rPr>
              <a:t>', '</a:t>
            </a:r>
            <a:r>
              <a:rPr lang="en-US" sz="1800" b="1" i="0" u="none">
                <a:solidFill>
                  <a:srgbClr val="0000FF"/>
                </a:solidFill>
                <a:latin typeface="Courier New"/>
                <a:ea typeface="Courier New"/>
                <a:cs typeface="Courier New"/>
                <a:sym typeface="Courier New"/>
              </a:rPr>
              <a:t>funcgen</a:t>
            </a:r>
            <a:r>
              <a:rPr lang="en-US" sz="1800" b="0" i="0" u="none">
                <a:solidFill>
                  <a:srgbClr val="004080"/>
                </a:solidFill>
                <a:latin typeface="Courier New"/>
                <a:ea typeface="Courier New"/>
                <a:cs typeface="Courier New"/>
                <a:sym typeface="Courier New"/>
              </a:rPr>
              <a:t>', '</a:t>
            </a:r>
            <a:r>
              <a:rPr lang="en-US" sz="1800" b="1" i="0" u="none">
                <a:solidFill>
                  <a:srgbClr val="FF6600"/>
                </a:solidFill>
                <a:latin typeface="Courier New"/>
                <a:ea typeface="Courier New"/>
                <a:cs typeface="Courier New"/>
                <a:sym typeface="Courier New"/>
              </a:rPr>
              <a:t>featuretype</a:t>
            </a:r>
            <a:r>
              <a:rPr lang="en-US" sz="1800" b="0"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8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800" b="1" i="0" u="none">
                <a:solidFill>
                  <a:srgbClr val="004080"/>
                </a:solidFill>
                <a:latin typeface="Courier New"/>
                <a:ea typeface="Courier New"/>
                <a:cs typeface="Courier New"/>
                <a:sym typeface="Courier New"/>
              </a:rPr>
              <a:t>Sets</a:t>
            </a:r>
          </a:p>
          <a:p>
            <a:pPr marL="0" marR="0" lvl="0" indent="0" algn="l" rtl="0">
              <a:lnSpc>
                <a:spcPct val="100000"/>
              </a:lnSpc>
              <a:spcBef>
                <a:spcPts val="0"/>
              </a:spcBef>
              <a:spcAft>
                <a:spcPts val="0"/>
              </a:spcAft>
              <a:buClr>
                <a:srgbClr val="004080"/>
              </a:buClr>
              <a:buSzPct val="25000"/>
              <a:buFont typeface="Courier New"/>
              <a:buNone/>
            </a:pPr>
            <a:r>
              <a:rPr lang="en-US" sz="1800" b="0" i="0" u="none">
                <a:solidFill>
                  <a:srgbClr val="004080"/>
                </a:solidFill>
                <a:latin typeface="Courier New"/>
                <a:ea typeface="Courier New"/>
                <a:cs typeface="Courier New"/>
                <a:sym typeface="Courier New"/>
              </a:rPr>
              <a:t>$dsa = $reg-&gt;get_adaptor('</a:t>
            </a:r>
            <a:r>
              <a:rPr lang="en-US" sz="1800" b="1" i="0" u="none">
                <a:solidFill>
                  <a:srgbClr val="008000"/>
                </a:solidFill>
                <a:latin typeface="Courier New"/>
                <a:ea typeface="Courier New"/>
                <a:cs typeface="Courier New"/>
                <a:sym typeface="Courier New"/>
              </a:rPr>
              <a:t>human</a:t>
            </a:r>
            <a:r>
              <a:rPr lang="en-US" sz="1800" b="0" i="0" u="none">
                <a:solidFill>
                  <a:srgbClr val="004080"/>
                </a:solidFill>
                <a:latin typeface="Courier New"/>
                <a:ea typeface="Courier New"/>
                <a:cs typeface="Courier New"/>
                <a:sym typeface="Courier New"/>
              </a:rPr>
              <a:t>', '</a:t>
            </a:r>
            <a:r>
              <a:rPr lang="en-US" sz="1800" b="1" i="0" u="none">
                <a:solidFill>
                  <a:srgbClr val="0000FF"/>
                </a:solidFill>
                <a:latin typeface="Courier New"/>
                <a:ea typeface="Courier New"/>
                <a:cs typeface="Courier New"/>
                <a:sym typeface="Courier New"/>
              </a:rPr>
              <a:t>funcgen</a:t>
            </a:r>
            <a:r>
              <a:rPr lang="en-US" sz="1800" b="0" i="0" u="none">
                <a:solidFill>
                  <a:srgbClr val="004080"/>
                </a:solidFill>
                <a:latin typeface="Courier New"/>
                <a:ea typeface="Courier New"/>
                <a:cs typeface="Courier New"/>
                <a:sym typeface="Courier New"/>
              </a:rPr>
              <a:t>', '</a:t>
            </a:r>
            <a:r>
              <a:rPr lang="en-US" sz="1800" b="1" i="0" u="none">
                <a:solidFill>
                  <a:srgbClr val="FF6600"/>
                </a:solidFill>
                <a:latin typeface="Courier New"/>
                <a:ea typeface="Courier New"/>
                <a:cs typeface="Courier New"/>
                <a:sym typeface="Courier New"/>
              </a:rPr>
              <a:t>dataset</a:t>
            </a:r>
            <a:r>
              <a:rPr lang="en-US" sz="1800" b="0"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4080"/>
              </a:buClr>
              <a:buSzPct val="25000"/>
              <a:buFont typeface="Courier New"/>
              <a:buNone/>
            </a:pPr>
            <a:r>
              <a:rPr lang="en-US" sz="1800" b="0" i="0" u="none">
                <a:solidFill>
                  <a:srgbClr val="004080"/>
                </a:solidFill>
                <a:latin typeface="Courier New"/>
                <a:ea typeface="Courier New"/>
                <a:cs typeface="Courier New"/>
                <a:sym typeface="Courier New"/>
              </a:rPr>
              <a:t>$fsa = $reg-&gt;get_adaptor('</a:t>
            </a:r>
            <a:r>
              <a:rPr lang="en-US" sz="1800" b="1" i="0" u="none">
                <a:solidFill>
                  <a:srgbClr val="008000"/>
                </a:solidFill>
                <a:latin typeface="Courier New"/>
                <a:ea typeface="Courier New"/>
                <a:cs typeface="Courier New"/>
                <a:sym typeface="Courier New"/>
              </a:rPr>
              <a:t>human</a:t>
            </a:r>
            <a:r>
              <a:rPr lang="en-US" sz="1800" b="0" i="0" u="none">
                <a:solidFill>
                  <a:srgbClr val="004080"/>
                </a:solidFill>
                <a:latin typeface="Courier New"/>
                <a:ea typeface="Courier New"/>
                <a:cs typeface="Courier New"/>
                <a:sym typeface="Courier New"/>
              </a:rPr>
              <a:t>', '</a:t>
            </a:r>
            <a:r>
              <a:rPr lang="en-US" sz="1800" b="1" i="0" u="none">
                <a:solidFill>
                  <a:srgbClr val="0000FF"/>
                </a:solidFill>
                <a:latin typeface="Courier New"/>
                <a:ea typeface="Courier New"/>
                <a:cs typeface="Courier New"/>
                <a:sym typeface="Courier New"/>
              </a:rPr>
              <a:t>funcgen</a:t>
            </a:r>
            <a:r>
              <a:rPr lang="en-US" sz="1800" b="0" i="0" u="none">
                <a:solidFill>
                  <a:srgbClr val="004080"/>
                </a:solidFill>
                <a:latin typeface="Courier New"/>
                <a:ea typeface="Courier New"/>
                <a:cs typeface="Courier New"/>
                <a:sym typeface="Courier New"/>
              </a:rPr>
              <a:t>', '</a:t>
            </a:r>
            <a:r>
              <a:rPr lang="en-US" sz="1800" b="1" i="0" u="none">
                <a:solidFill>
                  <a:srgbClr val="FF6600"/>
                </a:solidFill>
                <a:latin typeface="Courier New"/>
                <a:ea typeface="Courier New"/>
                <a:cs typeface="Courier New"/>
                <a:sym typeface="Courier New"/>
              </a:rPr>
              <a:t>featureset</a:t>
            </a:r>
            <a:r>
              <a:rPr lang="en-US" sz="1800" b="0"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800" b="0"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800" b="1" i="0" u="none">
                <a:solidFill>
                  <a:srgbClr val="004080"/>
                </a:solidFill>
                <a:latin typeface="Courier New"/>
                <a:ea typeface="Courier New"/>
                <a:cs typeface="Courier New"/>
                <a:sym typeface="Courier New"/>
              </a:rPr>
              <a:t>Features</a:t>
            </a:r>
          </a:p>
          <a:p>
            <a:pPr marL="0" marR="0" lvl="0" indent="0" algn="l" rtl="0">
              <a:lnSpc>
                <a:spcPct val="100000"/>
              </a:lnSpc>
              <a:spcBef>
                <a:spcPts val="0"/>
              </a:spcBef>
              <a:spcAft>
                <a:spcPts val="0"/>
              </a:spcAft>
              <a:buClr>
                <a:srgbClr val="004080"/>
              </a:buClr>
              <a:buSzPct val="25000"/>
              <a:buFont typeface="Courier New"/>
              <a:buNone/>
            </a:pPr>
            <a:r>
              <a:rPr lang="en-US" sz="1800" b="0" i="0" u="none">
                <a:solidFill>
                  <a:srgbClr val="004080"/>
                </a:solidFill>
                <a:latin typeface="Courier New"/>
                <a:ea typeface="Courier New"/>
                <a:cs typeface="Courier New"/>
                <a:sym typeface="Courier New"/>
              </a:rPr>
              <a:t>$rfa = $reg-&gt;get_adaptor('</a:t>
            </a:r>
            <a:r>
              <a:rPr lang="en-US" sz="1800" b="1" i="0" u="none">
                <a:solidFill>
                  <a:srgbClr val="008000"/>
                </a:solidFill>
                <a:latin typeface="Courier New"/>
                <a:ea typeface="Courier New"/>
                <a:cs typeface="Courier New"/>
                <a:sym typeface="Courier New"/>
              </a:rPr>
              <a:t>human</a:t>
            </a:r>
            <a:r>
              <a:rPr lang="en-US" sz="1800" b="0" i="0" u="none">
                <a:solidFill>
                  <a:srgbClr val="004080"/>
                </a:solidFill>
                <a:latin typeface="Courier New"/>
                <a:ea typeface="Courier New"/>
                <a:cs typeface="Courier New"/>
                <a:sym typeface="Courier New"/>
              </a:rPr>
              <a:t>', '</a:t>
            </a:r>
            <a:r>
              <a:rPr lang="en-US" sz="1800" b="1" i="0" u="none">
                <a:solidFill>
                  <a:srgbClr val="0000FF"/>
                </a:solidFill>
                <a:latin typeface="Courier New"/>
                <a:ea typeface="Courier New"/>
                <a:cs typeface="Courier New"/>
                <a:sym typeface="Courier New"/>
              </a:rPr>
              <a:t>funcgen</a:t>
            </a:r>
            <a:r>
              <a:rPr lang="en-US" sz="1800" b="0" i="0" u="none">
                <a:solidFill>
                  <a:srgbClr val="004080"/>
                </a:solidFill>
                <a:latin typeface="Courier New"/>
                <a:ea typeface="Courier New"/>
                <a:cs typeface="Courier New"/>
                <a:sym typeface="Courier New"/>
              </a:rPr>
              <a:t>','</a:t>
            </a:r>
            <a:r>
              <a:rPr lang="en-US" sz="1800" b="1" i="0" u="none">
                <a:solidFill>
                  <a:srgbClr val="FF6600"/>
                </a:solidFill>
                <a:latin typeface="Courier New"/>
                <a:ea typeface="Courier New"/>
                <a:cs typeface="Courier New"/>
                <a:sym typeface="Courier New"/>
              </a:rPr>
              <a:t>regulatoryfeature</a:t>
            </a:r>
            <a:r>
              <a:rPr lang="en-US" sz="1800" b="0"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4080"/>
              </a:buClr>
              <a:buSzPct val="25000"/>
              <a:buFont typeface="Courier New"/>
              <a:buNone/>
            </a:pPr>
            <a:r>
              <a:rPr lang="en-US" sz="1800" b="0" i="0" u="none">
                <a:solidFill>
                  <a:srgbClr val="004080"/>
                </a:solidFill>
                <a:latin typeface="Courier New"/>
                <a:ea typeface="Courier New"/>
                <a:cs typeface="Courier New"/>
                <a:sym typeface="Courier New"/>
              </a:rPr>
              <a:t>$afa = $reg-&gt;get_adaptor('</a:t>
            </a:r>
            <a:r>
              <a:rPr lang="en-US" sz="1800" b="1" i="0" u="none">
                <a:solidFill>
                  <a:srgbClr val="008000"/>
                </a:solidFill>
                <a:latin typeface="Courier New"/>
                <a:ea typeface="Courier New"/>
                <a:cs typeface="Courier New"/>
                <a:sym typeface="Courier New"/>
              </a:rPr>
              <a:t>human</a:t>
            </a:r>
            <a:r>
              <a:rPr lang="en-US" sz="1800" b="0" i="0" u="none">
                <a:solidFill>
                  <a:srgbClr val="004080"/>
                </a:solidFill>
                <a:latin typeface="Courier New"/>
                <a:ea typeface="Courier New"/>
                <a:cs typeface="Courier New"/>
                <a:sym typeface="Courier New"/>
              </a:rPr>
              <a:t>', '</a:t>
            </a:r>
            <a:r>
              <a:rPr lang="en-US" sz="1800" b="1" i="0" u="none">
                <a:solidFill>
                  <a:srgbClr val="0000FF"/>
                </a:solidFill>
                <a:latin typeface="Courier New"/>
                <a:ea typeface="Courier New"/>
                <a:cs typeface="Courier New"/>
                <a:sym typeface="Courier New"/>
              </a:rPr>
              <a:t>funcgen</a:t>
            </a:r>
            <a:r>
              <a:rPr lang="en-US" sz="1800" b="0" i="0" u="none">
                <a:solidFill>
                  <a:srgbClr val="004080"/>
                </a:solidFill>
                <a:latin typeface="Courier New"/>
                <a:ea typeface="Courier New"/>
                <a:cs typeface="Courier New"/>
                <a:sym typeface="Courier New"/>
              </a:rPr>
              <a:t>','</a:t>
            </a:r>
            <a:r>
              <a:rPr lang="en-US" sz="1800" b="1" i="0" u="none">
                <a:solidFill>
                  <a:srgbClr val="FF6600"/>
                </a:solidFill>
                <a:latin typeface="Courier New"/>
                <a:ea typeface="Courier New"/>
                <a:cs typeface="Courier New"/>
                <a:sym typeface="Courier New"/>
              </a:rPr>
              <a:t>annotatedfeature</a:t>
            </a:r>
            <a:r>
              <a:rPr lang="en-US" sz="1800" b="0"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4080"/>
              </a:buClr>
              <a:buSzPct val="25000"/>
              <a:buFont typeface="Courier New"/>
              <a:buNone/>
            </a:pPr>
            <a:r>
              <a:rPr lang="en-US" sz="1800" b="0" i="0" u="none">
                <a:solidFill>
                  <a:srgbClr val="004080"/>
                </a:solidFill>
                <a:latin typeface="Courier New"/>
                <a:ea typeface="Courier New"/>
                <a:cs typeface="Courier New"/>
                <a:sym typeface="Courier New"/>
              </a:rPr>
              <a:t>$efa = $reg-&gt;get_adaptor('</a:t>
            </a:r>
            <a:r>
              <a:rPr lang="en-US" sz="1800" b="1" i="0" u="none">
                <a:solidFill>
                  <a:srgbClr val="008000"/>
                </a:solidFill>
                <a:latin typeface="Courier New"/>
                <a:ea typeface="Courier New"/>
                <a:cs typeface="Courier New"/>
                <a:sym typeface="Courier New"/>
              </a:rPr>
              <a:t>human</a:t>
            </a:r>
            <a:r>
              <a:rPr lang="en-US" sz="1800" b="0" i="0" u="none">
                <a:solidFill>
                  <a:srgbClr val="004080"/>
                </a:solidFill>
                <a:latin typeface="Courier New"/>
                <a:ea typeface="Courier New"/>
                <a:cs typeface="Courier New"/>
                <a:sym typeface="Courier New"/>
              </a:rPr>
              <a:t>', '</a:t>
            </a:r>
            <a:r>
              <a:rPr lang="en-US" sz="1800" b="1" i="0" u="none">
                <a:solidFill>
                  <a:srgbClr val="0000FF"/>
                </a:solidFill>
                <a:latin typeface="Courier New"/>
                <a:ea typeface="Courier New"/>
                <a:cs typeface="Courier New"/>
                <a:sym typeface="Courier New"/>
              </a:rPr>
              <a:t>funcgen</a:t>
            </a:r>
            <a:r>
              <a:rPr lang="en-US" sz="1800" b="0" i="0" u="none">
                <a:solidFill>
                  <a:srgbClr val="004080"/>
                </a:solidFill>
                <a:latin typeface="Courier New"/>
                <a:ea typeface="Courier New"/>
                <a:cs typeface="Courier New"/>
                <a:sym typeface="Courier New"/>
              </a:rPr>
              <a:t>','</a:t>
            </a:r>
            <a:r>
              <a:rPr lang="en-US" sz="1800" b="1" i="0" u="none">
                <a:solidFill>
                  <a:srgbClr val="FF6600"/>
                </a:solidFill>
                <a:latin typeface="Courier New"/>
                <a:ea typeface="Courier New"/>
                <a:cs typeface="Courier New"/>
                <a:sym typeface="Courier New"/>
              </a:rPr>
              <a:t>externalfeature</a:t>
            </a:r>
            <a:r>
              <a:rPr lang="en-US" sz="1800" b="0"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800" b="1"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800" b="1" i="0" u="none">
                <a:solidFill>
                  <a:srgbClr val="004080"/>
                </a:solidFill>
                <a:latin typeface="Courier New"/>
                <a:ea typeface="Courier New"/>
                <a:cs typeface="Courier New"/>
                <a:sym typeface="Courier New"/>
              </a:rPr>
              <a:t>Alternative</a:t>
            </a:r>
          </a:p>
          <a:p>
            <a:pPr marL="0" marR="0" lvl="0" indent="0" algn="l" rtl="0">
              <a:lnSpc>
                <a:spcPct val="100000"/>
              </a:lnSpc>
              <a:spcBef>
                <a:spcPts val="0"/>
              </a:spcBef>
              <a:spcAft>
                <a:spcPts val="0"/>
              </a:spcAft>
              <a:buClr>
                <a:srgbClr val="004080"/>
              </a:buClr>
              <a:buSzPct val="25000"/>
              <a:buFont typeface="Courier New"/>
              <a:buNone/>
            </a:pPr>
            <a:r>
              <a:rPr lang="en-US" sz="1800" b="0" i="0" u="none">
                <a:solidFill>
                  <a:srgbClr val="004080"/>
                </a:solidFill>
                <a:latin typeface="Courier New"/>
                <a:ea typeface="Courier New"/>
                <a:cs typeface="Courier New"/>
                <a:sym typeface="Courier New"/>
              </a:rPr>
              <a:t>$db  = $reg-&gt;getDBAdaptor('</a:t>
            </a:r>
            <a:r>
              <a:rPr lang="en-US" sz="1800" b="1" i="0" u="none">
                <a:solidFill>
                  <a:srgbClr val="008000"/>
                </a:solidFill>
                <a:latin typeface="Courier New"/>
                <a:ea typeface="Courier New"/>
                <a:cs typeface="Courier New"/>
                <a:sym typeface="Courier New"/>
              </a:rPr>
              <a:t>human</a:t>
            </a:r>
            <a:r>
              <a:rPr lang="en-US" sz="1800" b="0" i="0" u="none">
                <a:solidFill>
                  <a:srgbClr val="004080"/>
                </a:solidFill>
                <a:latin typeface="Courier New"/>
                <a:ea typeface="Courier New"/>
                <a:cs typeface="Courier New"/>
                <a:sym typeface="Courier New"/>
              </a:rPr>
              <a:t>', '</a:t>
            </a:r>
            <a:r>
              <a:rPr lang="en-US" sz="1800" b="1" i="0" u="none">
                <a:solidFill>
                  <a:srgbClr val="0000FF"/>
                </a:solidFill>
                <a:latin typeface="Courier New"/>
                <a:ea typeface="Courier New"/>
                <a:cs typeface="Courier New"/>
                <a:sym typeface="Courier New"/>
              </a:rPr>
              <a:t>funcgen</a:t>
            </a:r>
            <a:r>
              <a:rPr lang="en-US" sz="1800" b="0"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4080"/>
              </a:buClr>
              <a:buSzPct val="25000"/>
              <a:buFont typeface="Courier New"/>
              <a:buNone/>
            </a:pPr>
            <a:r>
              <a:rPr lang="en-US" sz="1800" b="0" i="0" u="none">
                <a:solidFill>
                  <a:srgbClr val="004080"/>
                </a:solidFill>
                <a:latin typeface="Courier New"/>
                <a:ea typeface="Courier New"/>
                <a:cs typeface="Courier New"/>
                <a:sym typeface="Courier New"/>
              </a:rPr>
              <a:t>$fsa = $db-&gt;</a:t>
            </a:r>
            <a:r>
              <a:rPr lang="en-US" sz="1800" b="1" i="0" u="none">
                <a:solidFill>
                  <a:srgbClr val="FF6600"/>
                </a:solidFill>
                <a:latin typeface="Courier New"/>
                <a:ea typeface="Courier New"/>
                <a:cs typeface="Courier New"/>
                <a:sym typeface="Courier New"/>
              </a:rPr>
              <a:t>get_FeatureSetAdaptor</a:t>
            </a:r>
            <a:r>
              <a:rPr lang="en-US" sz="1800" b="0" i="0" u="none">
                <a:solidFill>
                  <a:srgbClr val="00408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Font typeface="Arial"/>
              <a:buNone/>
            </a:pPr>
            <a:endParaRPr sz="1800" b="0" i="0" u="none">
              <a:solidFill>
                <a:srgbClr val="6600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Font typeface="Arial"/>
              <a:buNone/>
            </a:pPr>
            <a:endParaRPr sz="1800" b="0" i="0" u="none">
              <a:solidFill>
                <a:srgbClr val="6600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Font typeface="Arial"/>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1"/>
        <p:cNvGrpSpPr/>
        <p:nvPr/>
      </p:nvGrpSpPr>
      <p:grpSpPr>
        <a:xfrm>
          <a:off x="0" y="0"/>
          <a:ext cx="0" cy="0"/>
          <a:chOff x="0" y="0"/>
          <a:chExt cx="0" cy="0"/>
        </a:xfrm>
      </p:grpSpPr>
      <p:sp>
        <p:nvSpPr>
          <p:cNvPr id="422" name="Shape 422"/>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CellType</a:t>
            </a:r>
          </a:p>
        </p:txBody>
      </p:sp>
      <p:sp>
        <p:nvSpPr>
          <p:cNvPr id="423" name="Shape 423"/>
          <p:cNvSpPr txBox="1"/>
          <p:nvPr/>
        </p:nvSpPr>
        <p:spPr>
          <a:xfrm>
            <a:off x="685800" y="1484312"/>
            <a:ext cx="7772400" cy="4343400"/>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Metadata associated to experiments</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Access via CellTypeAdaptor</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Key attributes:</a:t>
            </a:r>
          </a:p>
        </p:txBody>
      </p:sp>
      <p:graphicFrame>
        <p:nvGraphicFramePr>
          <p:cNvPr id="424" name="Shape 424"/>
          <p:cNvGraphicFramePr/>
          <p:nvPr/>
        </p:nvGraphicFramePr>
        <p:xfrm>
          <a:off x="685800" y="3125786"/>
          <a:ext cx="7772375" cy="1978000"/>
        </p:xfrm>
        <a:graphic>
          <a:graphicData uri="http://schemas.openxmlformats.org/drawingml/2006/table">
            <a:tbl>
              <a:tblPr>
                <a:noFill/>
              </a:tblPr>
              <a:tblGrid>
                <a:gridCol w="1695450"/>
                <a:gridCol w="2132000"/>
                <a:gridCol w="3944925"/>
              </a:tblGrid>
              <a:tr h="417500">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Attribute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715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name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HeLa-S3</a:t>
                      </a:r>
                    </a:p>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CD4</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$ct</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715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description</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Human CD4 T-Cells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$ct-&gt;description</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4175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gender</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male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$ct</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gender</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0"/>
        <p:cNvGrpSpPr/>
        <p:nvPr/>
      </p:nvGrpSpPr>
      <p:grpSpPr>
        <a:xfrm>
          <a:off x="0" y="0"/>
          <a:ext cx="0" cy="0"/>
          <a:chOff x="0" y="0"/>
          <a:chExt cx="0" cy="0"/>
        </a:xfrm>
      </p:grpSpPr>
      <p:sp>
        <p:nvSpPr>
          <p:cNvPr id="431" name="Shape 431"/>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FeatureType</a:t>
            </a:r>
          </a:p>
        </p:txBody>
      </p:sp>
      <p:sp>
        <p:nvSpPr>
          <p:cNvPr id="432" name="Shape 432"/>
          <p:cNvSpPr txBox="1"/>
          <p:nvPr/>
        </p:nvSpPr>
        <p:spPr>
          <a:xfrm>
            <a:off x="685800" y="1317625"/>
            <a:ext cx="7772400" cy="4343400"/>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Metadata associated with experiments</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Describes type of genomic feature</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Access via FeatureTypeAdaptor</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Key attributes/methods:</a:t>
            </a:r>
          </a:p>
        </p:txBody>
      </p:sp>
      <p:graphicFrame>
        <p:nvGraphicFramePr>
          <p:cNvPr id="433" name="Shape 433"/>
          <p:cNvGraphicFramePr/>
          <p:nvPr/>
        </p:nvGraphicFramePr>
        <p:xfrm>
          <a:off x="685800" y="3357562"/>
          <a:ext cx="7772400" cy="2078025"/>
        </p:xfrm>
        <a:graphic>
          <a:graphicData uri="http://schemas.openxmlformats.org/drawingml/2006/table">
            <a:tbl>
              <a:tblPr>
                <a:noFill/>
              </a:tblPr>
              <a:tblGrid>
                <a:gridCol w="1695450"/>
                <a:gridCol w="2860675"/>
                <a:gridCol w="3216275"/>
              </a:tblGrid>
              <a:tr h="417500">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Attribute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715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name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H3K4me3, CTCF</a:t>
                      </a:r>
                    </a:p>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DNase1</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$ft</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715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description</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Histone 3 Lysine 4 Tri-Methylation</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$ft-&gt;description</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class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Histone</a:t>
                      </a:r>
                    </a:p>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Regulatory Feature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$ft</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class</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9"/>
        <p:cNvGrpSpPr/>
        <p:nvPr/>
      </p:nvGrpSpPr>
      <p:grpSpPr>
        <a:xfrm>
          <a:off x="0" y="0"/>
          <a:ext cx="0" cy="0"/>
          <a:chOff x="0" y="0"/>
          <a:chExt cx="0" cy="0"/>
        </a:xfrm>
      </p:grpSpPr>
      <p:sp>
        <p:nvSpPr>
          <p:cNvPr id="440" name="Shape 440"/>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Analysis</a:t>
            </a:r>
          </a:p>
        </p:txBody>
      </p:sp>
      <p:sp>
        <p:nvSpPr>
          <p:cNvPr id="441" name="Shape 441"/>
          <p:cNvSpPr txBox="1"/>
          <p:nvPr/>
        </p:nvSpPr>
        <p:spPr>
          <a:xfrm>
            <a:off x="685800" y="836612"/>
            <a:ext cx="7772400" cy="5106987"/>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Metadata associated to processed Features (Annotated, Result) or InputSubset</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Describes type of analysis used to create Feature or analysis to be used (InputSubset) </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Access via AnalysisAdaptor or via Feature</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Key attributes/methods:</a:t>
            </a:r>
          </a:p>
        </p:txBody>
      </p:sp>
      <p:graphicFrame>
        <p:nvGraphicFramePr>
          <p:cNvPr id="442" name="Shape 442"/>
          <p:cNvGraphicFramePr/>
          <p:nvPr/>
        </p:nvGraphicFramePr>
        <p:xfrm>
          <a:off x="685800" y="3357562"/>
          <a:ext cx="7772400" cy="2078025"/>
        </p:xfrm>
        <a:graphic>
          <a:graphicData uri="http://schemas.openxmlformats.org/drawingml/2006/table">
            <a:tbl>
              <a:tblPr>
                <a:noFill/>
              </a:tblPr>
              <a:tblGrid>
                <a:gridCol w="1695450"/>
                <a:gridCol w="2860675"/>
                <a:gridCol w="3216275"/>
              </a:tblGrid>
              <a:tr h="417500">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Attribute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715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logic_name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SWEmbl_R0005_IDR,</a:t>
                      </a:r>
                      <a:br>
                        <a:rPr lang="en-US" sz="1400" b="0" i="0" u="none">
                          <a:solidFill>
                            <a:srgbClr val="000000"/>
                          </a:solidFill>
                          <a:latin typeface="Arial"/>
                          <a:ea typeface="Arial"/>
                          <a:cs typeface="Arial"/>
                          <a:sym typeface="Arial"/>
                        </a:rPr>
                      </a:br>
                      <a:r>
                        <a:rPr lang="en-US" sz="1400" b="0" i="0" u="none">
                          <a:solidFill>
                            <a:srgbClr val="000000"/>
                          </a:solidFill>
                          <a:latin typeface="Arial"/>
                          <a:ea typeface="Arial"/>
                          <a:cs typeface="Arial"/>
                          <a:sym typeface="Arial"/>
                        </a:rPr>
                        <a:t>bwa_samse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$an</a:t>
                      </a:r>
                      <a:r>
                        <a:rPr lang="en-US" sz="1400" b="0" i="0" u="none">
                          <a:solidFill>
                            <a:srgbClr val="660066"/>
                          </a:solidFill>
                          <a:latin typeface="Courier New"/>
                          <a:ea typeface="Courier New"/>
                          <a:cs typeface="Courier New"/>
                          <a:sym typeface="Courier New"/>
                        </a:rPr>
                        <a:t>-&gt;logic_</a:t>
                      </a:r>
                      <a:r>
                        <a:rPr lang="en-US" sz="1400" b="0" i="0" u="none">
                          <a:solidFill>
                            <a:srgbClr val="000000"/>
                          </a:solidFill>
                          <a:latin typeface="Courier New"/>
                          <a:ea typeface="Courier New"/>
                          <a:cs typeface="Courier New"/>
                          <a:sym typeface="Courier New"/>
                        </a:rPr>
                        <a: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715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parameters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 150 –R 0.015</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$an-&gt;parameters</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program</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SWEmbl</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$an</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program</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sp>
        <p:nvSpPr>
          <p:cNvPr id="447" name="Shape 447"/>
          <p:cNvSpPr txBox="1"/>
          <p:nvPr/>
        </p:nvSpPr>
        <p:spPr>
          <a:xfrm>
            <a:off x="684212" y="0"/>
            <a:ext cx="7772400" cy="40481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2200" b="1" i="1" u="none">
                <a:solidFill>
                  <a:srgbClr val="FF6600"/>
                </a:solidFill>
                <a:latin typeface="Arial"/>
                <a:ea typeface="Arial"/>
                <a:cs typeface="Arial"/>
                <a:sym typeface="Arial"/>
              </a:rPr>
              <a:t>Exercises</a:t>
            </a:r>
          </a:p>
        </p:txBody>
      </p:sp>
      <p:sp>
        <p:nvSpPr>
          <p:cNvPr id="448" name="Shape 448"/>
          <p:cNvSpPr txBox="1"/>
          <p:nvPr/>
        </p:nvSpPr>
        <p:spPr>
          <a:xfrm>
            <a:off x="179386" y="333375"/>
            <a:ext cx="8856662" cy="5761036"/>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Metadata</a:t>
            </a: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1. Regulatory Features  are areas in the genome associatioted with regulatory activity.  These activities are </a:t>
            </a:r>
            <a:r>
              <a:rPr lang="en-US" sz="1600" b="1" i="0" u="none">
                <a:solidFill>
                  <a:srgbClr val="000000"/>
                </a:solidFill>
                <a:latin typeface="Arial"/>
                <a:ea typeface="Arial"/>
                <a:cs typeface="Arial"/>
                <a:sym typeface="Arial"/>
              </a:rPr>
              <a:t>cell type </a:t>
            </a:r>
            <a:r>
              <a:rPr lang="en-US" sz="1600" b="0" i="0" u="none">
                <a:solidFill>
                  <a:srgbClr val="000000"/>
                </a:solidFill>
                <a:latin typeface="Arial"/>
                <a:ea typeface="Arial"/>
                <a:cs typeface="Arial"/>
                <a:sym typeface="Arial"/>
              </a:rPr>
              <a:t>specific. </a:t>
            </a: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For the </a:t>
            </a:r>
            <a:r>
              <a:rPr lang="en-US" sz="1600" b="1" i="0" u="none">
                <a:solidFill>
                  <a:srgbClr val="000000"/>
                </a:solidFill>
                <a:latin typeface="Arial"/>
                <a:ea typeface="Arial"/>
                <a:cs typeface="Arial"/>
                <a:sym typeface="Arial"/>
              </a:rPr>
              <a:t>cell</a:t>
            </a:r>
            <a:r>
              <a:rPr lang="en-US" sz="1600" b="0" i="0" u="none">
                <a:solidFill>
                  <a:srgbClr val="000000"/>
                </a:solidFill>
                <a:latin typeface="Arial"/>
                <a:ea typeface="Arial"/>
                <a:cs typeface="Arial"/>
                <a:sym typeface="Arial"/>
              </a:rPr>
              <a:t> "K562", print </a:t>
            </a:r>
            <a:r>
              <a:rPr lang="en-US" sz="1600" b="1" i="0" u="none">
                <a:solidFill>
                  <a:srgbClr val="000000"/>
                </a:solidFill>
                <a:latin typeface="Arial"/>
                <a:ea typeface="Arial"/>
                <a:cs typeface="Arial"/>
                <a:sym typeface="Arial"/>
              </a:rPr>
              <a:t>name, description, display_label, gender </a:t>
            </a:r>
            <a:r>
              <a:rPr lang="en-US" sz="1600" b="0" i="0" u="none">
                <a:solidFill>
                  <a:srgbClr val="000000"/>
                </a:solidFill>
                <a:latin typeface="Arial"/>
                <a:ea typeface="Arial"/>
                <a:cs typeface="Arial"/>
                <a:sym typeface="Arial"/>
              </a:rPr>
              <a:t>and</a:t>
            </a:r>
            <a:r>
              <a:rPr lang="en-US" sz="1600" b="1" i="0" u="none">
                <a:solidFill>
                  <a:srgbClr val="000000"/>
                </a:solidFill>
                <a:latin typeface="Arial"/>
                <a:ea typeface="Arial"/>
                <a:cs typeface="Arial"/>
                <a:sym typeface="Arial"/>
              </a:rPr>
              <a:t> efo_id</a:t>
            </a:r>
            <a:r>
              <a:rPr lang="en-US" sz="1600" b="0" i="0" u="none">
                <a:solidFill>
                  <a:srgbClr val="000000"/>
                </a:solidFill>
                <a:latin typeface="Arial"/>
                <a:ea typeface="Arial"/>
                <a:cs typeface="Arial"/>
                <a:sym typeface="Arial"/>
              </a:rPr>
              <a:t> </a:t>
            </a: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Hint: Use the doxygen documentation for </a:t>
            </a:r>
            <a:r>
              <a:rPr lang="en-US" sz="1600" b="1" i="0" u="none">
                <a:solidFill>
                  <a:srgbClr val="000000"/>
                </a:solidFill>
                <a:latin typeface="Arial"/>
                <a:ea typeface="Arial"/>
                <a:cs typeface="Arial"/>
                <a:sym typeface="Arial"/>
              </a:rPr>
              <a:t>CellType</a:t>
            </a:r>
            <a:r>
              <a:rPr lang="en-US" sz="1600" b="0" i="0" u="none">
                <a:solidFill>
                  <a:srgbClr val="000000"/>
                </a:solidFill>
                <a:latin typeface="Arial"/>
                <a:ea typeface="Arial"/>
                <a:cs typeface="Arial"/>
                <a:sym typeface="Arial"/>
              </a:rPr>
              <a:t>.</a:t>
            </a:r>
          </a:p>
          <a:p>
            <a:pPr marL="0" marR="0" lvl="0" indent="0" algn="l" rtl="0">
              <a:lnSpc>
                <a:spcPct val="90000"/>
              </a:lnSpc>
              <a:spcBef>
                <a:spcPts val="400"/>
              </a:spcBef>
              <a:spcAft>
                <a:spcPts val="0"/>
              </a:spcAft>
              <a:buClr>
                <a:srgbClr val="000000"/>
              </a:buClr>
              <a:buFont typeface="Arial"/>
              <a:buNone/>
            </a:pPr>
            <a:endParaRPr sz="1600" b="1" i="0" u="none">
              <a:solidFill>
                <a:srgbClr val="000000"/>
              </a:solidFill>
              <a:latin typeface="Arial"/>
              <a:ea typeface="Arial"/>
              <a:cs typeface="Arial"/>
              <a:sym typeface="Arial"/>
            </a:endParaRP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2. Regions in cell types are classified by their function, e.g. Promoter, Enhancer, Open Chromantin, Transcription Factor... </a:t>
            </a: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For the </a:t>
            </a:r>
            <a:r>
              <a:rPr lang="en-US" sz="1600" b="1" i="0" u="none">
                <a:solidFill>
                  <a:srgbClr val="000000"/>
                </a:solidFill>
                <a:latin typeface="Arial"/>
                <a:ea typeface="Arial"/>
                <a:cs typeface="Arial"/>
                <a:sym typeface="Arial"/>
              </a:rPr>
              <a:t>FeatureType</a:t>
            </a:r>
            <a:r>
              <a:rPr lang="en-US" sz="1600" b="0" i="0" u="none">
                <a:solidFill>
                  <a:srgbClr val="000000"/>
                </a:solidFill>
                <a:latin typeface="Arial"/>
                <a:ea typeface="Arial"/>
                <a:cs typeface="Arial"/>
                <a:sym typeface="Arial"/>
              </a:rPr>
              <a:t> "Promoter", print </a:t>
            </a:r>
            <a:r>
              <a:rPr lang="en-US" sz="1600" b="1" i="0" u="none">
                <a:solidFill>
                  <a:srgbClr val="000000"/>
                </a:solidFill>
                <a:latin typeface="Arial"/>
                <a:ea typeface="Arial"/>
                <a:cs typeface="Arial"/>
                <a:sym typeface="Arial"/>
              </a:rPr>
              <a:t>Name, Description, SO Accession </a:t>
            </a:r>
            <a:r>
              <a:rPr lang="en-US" sz="1600" b="0" i="0" u="none">
                <a:solidFill>
                  <a:srgbClr val="000000"/>
                </a:solidFill>
                <a:latin typeface="Arial"/>
                <a:ea typeface="Arial"/>
                <a:cs typeface="Arial"/>
                <a:sym typeface="Arial"/>
              </a:rPr>
              <a:t>and</a:t>
            </a:r>
            <a:r>
              <a:rPr lang="en-US" sz="1600" b="1" i="0" u="none">
                <a:solidFill>
                  <a:srgbClr val="000000"/>
                </a:solidFill>
                <a:latin typeface="Arial"/>
                <a:ea typeface="Arial"/>
                <a:cs typeface="Arial"/>
                <a:sym typeface="Arial"/>
              </a:rPr>
              <a:t> SO Name</a:t>
            </a: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Hint: Use the doxygen documentation for </a:t>
            </a:r>
            <a:r>
              <a:rPr lang="en-US" sz="1600" b="1" i="0" u="none">
                <a:solidFill>
                  <a:srgbClr val="000000"/>
                </a:solidFill>
                <a:latin typeface="Arial"/>
                <a:ea typeface="Arial"/>
                <a:cs typeface="Arial"/>
                <a:sym typeface="Arial"/>
              </a:rPr>
              <a:t>FeatureType</a:t>
            </a:r>
          </a:p>
          <a:p>
            <a:pPr marL="0" marR="0" lvl="0" indent="0" algn="l" rtl="0">
              <a:lnSpc>
                <a:spcPct val="90000"/>
              </a:lnSpc>
              <a:spcBef>
                <a:spcPts val="400"/>
              </a:spcBef>
              <a:spcAft>
                <a:spcPts val="0"/>
              </a:spcAft>
              <a:buClr>
                <a:srgbClr val="000000"/>
              </a:buClr>
              <a:buFont typeface="Arial"/>
              <a:buNone/>
            </a:pPr>
            <a:endParaRPr sz="1600" b="0" i="0" u="none">
              <a:solidFill>
                <a:srgbClr val="000000"/>
              </a:solidFill>
              <a:latin typeface="Arial"/>
              <a:ea typeface="Arial"/>
              <a:cs typeface="Arial"/>
              <a:sym typeface="Arial"/>
            </a:endParaRP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3. Now find out how many different "Transcription Factor" are available in human.</a:t>
            </a: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Hint: Look for a method in the FeatureTypeAdaptor that can be used to fetch data by its class.</a:t>
            </a:r>
          </a:p>
          <a:p>
            <a:pPr marL="0" marR="0" lvl="0" indent="0" algn="l" rtl="0">
              <a:lnSpc>
                <a:spcPct val="90000"/>
              </a:lnSpc>
              <a:spcBef>
                <a:spcPts val="400"/>
              </a:spcBef>
              <a:spcAft>
                <a:spcPts val="0"/>
              </a:spcAft>
              <a:buClr>
                <a:srgbClr val="000000"/>
              </a:buClr>
              <a:buFont typeface="Arial"/>
              <a:buNone/>
            </a:pPr>
            <a:endParaRPr sz="1600" b="1" i="0" u="none">
              <a:solidFill>
                <a:srgbClr val="000000"/>
              </a:solidFill>
              <a:latin typeface="Arial"/>
              <a:ea typeface="Arial"/>
              <a:cs typeface="Arial"/>
              <a:sym typeface="Arial"/>
            </a:endParaRP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4. Analysis are objects which describe programs (e.g. BLAST, bwa, ChIP-seq) used to analyse regions of the genome. The Analysis Object has not implemented from in Regulation, we use the Core Object.</a:t>
            </a: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Go to the Regulation Doxygen page. Using the search box, look for the AnalysisAdaptor. Which namespace is it located? </a:t>
            </a: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Write a script which fetches the analysis with the name "SWEmbl_R015_f150_d150".</a:t>
            </a:r>
          </a:p>
          <a:p>
            <a:pPr marL="0" marR="0" lvl="0" indent="0" algn="l" rtl="0">
              <a:lnSpc>
                <a:spcPct val="9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Print </a:t>
            </a:r>
            <a:r>
              <a:rPr lang="en-US" sz="1600" b="1" i="0" u="none">
                <a:solidFill>
                  <a:srgbClr val="000000"/>
                </a:solidFill>
                <a:latin typeface="Arial"/>
                <a:ea typeface="Arial"/>
                <a:cs typeface="Arial"/>
                <a:sym typeface="Arial"/>
              </a:rPr>
              <a:t>program, program_version, program_file, parameters </a:t>
            </a:r>
            <a:r>
              <a:rPr lang="en-US" sz="1600" b="0" i="0" u="none">
                <a:solidFill>
                  <a:srgbClr val="000000"/>
                </a:solidFill>
                <a:latin typeface="Arial"/>
                <a:ea typeface="Arial"/>
                <a:cs typeface="Arial"/>
                <a:sym typeface="Arial"/>
              </a:rPr>
              <a:t>and</a:t>
            </a:r>
            <a:r>
              <a:rPr lang="en-US" sz="1600" b="1" i="0" u="none">
                <a:solidFill>
                  <a:srgbClr val="000000"/>
                </a:solidFill>
                <a:latin typeface="Arial"/>
                <a:ea typeface="Arial"/>
                <a:cs typeface="Arial"/>
                <a:sym typeface="Arial"/>
              </a:rPr>
              <a:t> module</a:t>
            </a:r>
            <a:r>
              <a:rPr lang="en-US" sz="1600" b="0" i="0" u="none">
                <a:solidFill>
                  <a:srgbClr val="000000"/>
                </a:solidFill>
                <a:latin typeface="Arial"/>
                <a:ea typeface="Arial"/>
                <a:cs typeface="Arial"/>
                <a:sym typeface="Arial"/>
              </a:rPr>
              <a:t>	</a:t>
            </a:r>
          </a:p>
          <a:p>
            <a:pPr marL="0" marR="0" lvl="0" indent="0" algn="l" rtl="0">
              <a:lnSpc>
                <a:spcPct val="90000"/>
              </a:lnSpc>
              <a:spcBef>
                <a:spcPts val="400"/>
              </a:spcBef>
              <a:spcAft>
                <a:spcPts val="0"/>
              </a:spcAft>
              <a:buClr>
                <a:srgbClr val="000000"/>
              </a:buClr>
              <a:buFont typeface="Arial"/>
              <a:buNone/>
            </a:pPr>
            <a:endParaRPr sz="16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a:solidFill>
                <a:srgbClr val="000000"/>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4"/>
        <p:cNvGrpSpPr/>
        <p:nvPr/>
      </p:nvGrpSpPr>
      <p:grpSpPr>
        <a:xfrm>
          <a:off x="0" y="0"/>
          <a:ext cx="0" cy="0"/>
          <a:chOff x="0" y="0"/>
          <a:chExt cx="0" cy="0"/>
        </a:xfrm>
      </p:grpSpPr>
      <p:sp>
        <p:nvSpPr>
          <p:cNvPr id="455" name="Shape 455"/>
          <p:cNvSpPr txBox="1"/>
          <p:nvPr/>
        </p:nvSpPr>
        <p:spPr>
          <a:xfrm>
            <a:off x="685800" y="7620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AnnotatedFeature</a:t>
            </a:r>
          </a:p>
        </p:txBody>
      </p:sp>
      <p:sp>
        <p:nvSpPr>
          <p:cNvPr id="456" name="Shape 456"/>
          <p:cNvSpPr txBox="1"/>
          <p:nvPr/>
        </p:nvSpPr>
        <p:spPr>
          <a:xfrm>
            <a:off x="395287" y="1371600"/>
            <a:ext cx="8497886" cy="4343400"/>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Genomic location of a prediction of the ERSA [Ensembl Regulation Sequence Analysis] Pipeline</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Used as evidence for Regulatory Features. Fetched via:</a:t>
            </a:r>
          </a:p>
          <a:p>
            <a:pPr marL="741362" marR="0" lvl="1" indent="-284162" algn="l" rtl="0">
              <a:lnSpc>
                <a:spcPct val="100000"/>
              </a:lnSpc>
              <a:spcBef>
                <a:spcPts val="500"/>
              </a:spcBef>
              <a:spcAft>
                <a:spcPts val="0"/>
              </a:spcAft>
              <a:buClr>
                <a:srgbClr val="8D1C0B"/>
              </a:buClr>
              <a:buSzPct val="100000"/>
              <a:buFont typeface="Times New Roman"/>
              <a:buChar char="•"/>
            </a:pPr>
            <a:r>
              <a:rPr lang="en-US" sz="2000" b="0" i="0" u="none" strike="noStrike" cap="none">
                <a:solidFill>
                  <a:srgbClr val="000000"/>
                </a:solidFill>
                <a:latin typeface="Arial"/>
                <a:ea typeface="Arial"/>
                <a:cs typeface="Arial"/>
                <a:sym typeface="Arial"/>
              </a:rPr>
              <a:t>$regulatory_feature-&gt;regulatory_attributes(‘annotated’)</a:t>
            </a:r>
          </a:p>
        </p:txBody>
      </p:sp>
      <p:graphicFrame>
        <p:nvGraphicFramePr>
          <p:cNvPr id="457" name="Shape 457"/>
          <p:cNvGraphicFramePr/>
          <p:nvPr/>
        </p:nvGraphicFramePr>
        <p:xfrm>
          <a:off x="755650" y="3429000"/>
          <a:ext cx="7772375" cy="2420900"/>
        </p:xfrm>
        <a:graphic>
          <a:graphicData uri="http://schemas.openxmlformats.org/drawingml/2006/table">
            <a:tbl>
              <a:tblPr>
                <a:noFill/>
              </a:tblPr>
              <a:tblGrid>
                <a:gridCol w="1509700"/>
                <a:gridCol w="2305050"/>
                <a:gridCol w="3957625"/>
              </a:tblGrid>
              <a:tr h="382575">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Code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display_label</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CTCF – IMR90 Enriched Site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$af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display_label</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38257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score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Value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660066"/>
                        </a:buClr>
                        <a:buSzPct val="25000"/>
                        <a:buFont typeface="Courier New"/>
                        <a:buNone/>
                      </a:pPr>
                      <a:r>
                        <a:rPr lang="en-US" sz="1400" b="0" i="0" u="none">
                          <a:solidFill>
                            <a:srgbClr val="660066"/>
                          </a:solidFill>
                          <a:latin typeface="Courier New"/>
                          <a:ea typeface="Courier New"/>
                          <a:cs typeface="Courier New"/>
                          <a:sym typeface="Courier New"/>
                        </a:rPr>
                        <a:t>$</a:t>
                      </a:r>
                      <a:r>
                        <a:rPr lang="en-US" sz="1400" b="0" i="0" u="none">
                          <a:solidFill>
                            <a:srgbClr val="000000"/>
                          </a:solidFill>
                          <a:latin typeface="Courier New"/>
                          <a:ea typeface="Courier New"/>
                          <a:cs typeface="Courier New"/>
                          <a:sym typeface="Courier New"/>
                        </a:rPr>
                        <a:t>af-&gt;score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38257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summit</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Coordinate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$af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summit</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75565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get_associated_MotifFeatures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List of MotifFeature objects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$af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get_associated_MotifFeatures</a:t>
                      </a:r>
                    </a:p>
                    <a:p>
                      <a:pPr marL="0" marR="0" lvl="0" indent="0" algn="l" rtl="0">
                        <a:lnSpc>
                          <a:spcPct val="100000"/>
                        </a:lnSpc>
                        <a:spcBef>
                          <a:spcPts val="0"/>
                        </a:spcBef>
                        <a:spcAft>
                          <a:spcPts val="0"/>
                        </a:spcAft>
                        <a:buSzPct val="25000"/>
                        <a:buNone/>
                      </a:pPr>
                      <a:endParaRPr sz="1400" b="0" i="0" u="none">
                        <a:solidFill>
                          <a:srgbClr val="000000"/>
                        </a:solidFill>
                        <a:latin typeface="Courier New"/>
                        <a:ea typeface="Courier New"/>
                        <a:cs typeface="Courier New"/>
                        <a:sym typeface="Courier New"/>
                      </a:endParaRP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Shape 464"/>
          <p:cNvSpPr txBox="1"/>
          <p:nvPr/>
        </p:nvSpPr>
        <p:spPr>
          <a:xfrm>
            <a:off x="685800" y="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RegulatoryFeature</a:t>
            </a:r>
          </a:p>
        </p:txBody>
      </p:sp>
      <p:sp>
        <p:nvSpPr>
          <p:cNvPr id="465" name="Shape 465"/>
          <p:cNvSpPr txBox="1"/>
          <p:nvPr/>
        </p:nvSpPr>
        <p:spPr>
          <a:xfrm>
            <a:off x="685800" y="1196975"/>
            <a:ext cx="7772400" cy="1727199"/>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Result of the Regulatory Build Process</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Generic Bio::EnsEMBL::Feature methods: </a:t>
            </a:r>
          </a:p>
          <a:p>
            <a:pPr marL="741362" marR="0" lvl="1" indent="-284162" algn="l" rtl="0">
              <a:lnSpc>
                <a:spcPct val="100000"/>
              </a:lnSpc>
              <a:spcBef>
                <a:spcPts val="400"/>
              </a:spcBef>
              <a:spcAft>
                <a:spcPts val="0"/>
              </a:spcAft>
              <a:buClr>
                <a:srgbClr val="8D1C0B"/>
              </a:buClr>
              <a:buSzPct val="128571"/>
              <a:buFont typeface="Times New Roman"/>
              <a:buChar char="•"/>
            </a:pPr>
            <a:r>
              <a:rPr lang="en-US" sz="1400" b="0" i="0" u="none" strike="noStrike" cap="none">
                <a:solidFill>
                  <a:srgbClr val="000000"/>
                </a:solidFill>
                <a:latin typeface="Arial"/>
                <a:ea typeface="Arial"/>
                <a:cs typeface="Arial"/>
                <a:sym typeface="Arial"/>
              </a:rPr>
              <a:t>(</a:t>
            </a:r>
            <a:r>
              <a:rPr lang="en-US" sz="1800" b="0" i="0" u="none" strike="noStrike" cap="none">
                <a:solidFill>
                  <a:srgbClr val="000000"/>
                </a:solidFill>
                <a:latin typeface="Arial"/>
                <a:ea typeface="Arial"/>
                <a:cs typeface="Arial"/>
                <a:sym typeface="Arial"/>
              </a:rPr>
              <a:t>seq_region_)start/end, strand, slice </a:t>
            </a:r>
            <a:r>
              <a:rPr lang="en-US" sz="1800" b="0" i="1" u="none" strike="noStrike" cap="none">
                <a:solidFill>
                  <a:srgbClr val="000000"/>
                </a:solidFill>
                <a:latin typeface="Arial"/>
                <a:ea typeface="Arial"/>
                <a:cs typeface="Arial"/>
                <a:sym typeface="Arial"/>
              </a:rPr>
              <a:t>etc…</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Key attributes/methods:</a:t>
            </a:r>
          </a:p>
        </p:txBody>
      </p:sp>
      <p:graphicFrame>
        <p:nvGraphicFramePr>
          <p:cNvPr id="466" name="Shape 466"/>
          <p:cNvGraphicFramePr/>
          <p:nvPr/>
        </p:nvGraphicFramePr>
        <p:xfrm>
          <a:off x="452437" y="2990850"/>
          <a:ext cx="8174025" cy="3030525"/>
        </p:xfrm>
        <a:graphic>
          <a:graphicData uri="http://schemas.openxmlformats.org/drawingml/2006/table">
            <a:tbl>
              <a:tblPr>
                <a:noFill/>
              </a:tblPr>
              <a:tblGrid>
                <a:gridCol w="1600200"/>
                <a:gridCol w="2090725"/>
                <a:gridCol w="4483100"/>
              </a:tblGrid>
              <a:tr h="479425">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Attribute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FeatureType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Promoter Associated </a:t>
                      </a:r>
                    </a:p>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Gene Associated</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$rf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feature_type-&gt;name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191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CellType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HeLa-S3</a:t>
                      </a:r>
                    </a:p>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MultiCell</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$rf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cell_type-&gt;name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4794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Bound start/end</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5000 - 5800</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$rf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bound_start/end</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Stable ID</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ENSR00000000430</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$rf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stable_id</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Regulatory Attributes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List of underlying supporting features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$rf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regulatory_attributes(</a:t>
                      </a:r>
                      <a:r>
                        <a:rPr lang="en-US" sz="1400" b="0" i="0" u="none">
                          <a:solidFill>
                            <a:srgbClr val="0000FF"/>
                          </a:solidFill>
                          <a:latin typeface="Courier New"/>
                          <a:ea typeface="Courier New"/>
                          <a:cs typeface="Courier New"/>
                          <a:sym typeface="Courier New"/>
                        </a:rPr>
                        <a:t>‘annotated’</a:t>
                      </a:r>
                      <a:r>
                        <a:rPr lang="en-US" sz="1400" b="0" i="0" u="none">
                          <a:solidFill>
                            <a:srgbClr val="000000"/>
                          </a:solidFill>
                          <a:latin typeface="Courier New"/>
                          <a:ea typeface="Courier New"/>
                          <a:cs typeface="Courier New"/>
                          <a:sym typeface="Courier New"/>
                        </a:rPr>
                        <a:t>)</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Shape 473"/>
          <p:cNvSpPr txBox="1"/>
          <p:nvPr/>
        </p:nvSpPr>
        <p:spPr>
          <a:xfrm>
            <a:off x="685800" y="354012"/>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RegulatoryFeatureAdaptor</a:t>
            </a:r>
          </a:p>
        </p:txBody>
      </p:sp>
      <p:sp>
        <p:nvSpPr>
          <p:cNvPr id="474" name="Shape 474"/>
          <p:cNvSpPr txBox="1"/>
          <p:nvPr/>
        </p:nvSpPr>
        <p:spPr>
          <a:xfrm>
            <a:off x="685800" y="1358900"/>
            <a:ext cx="7772400" cy="1493836"/>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600" b="0" i="0" u="none">
                <a:solidFill>
                  <a:srgbClr val="000000"/>
                </a:solidFill>
                <a:latin typeface="Arial"/>
                <a:ea typeface="Arial"/>
                <a:cs typeface="Arial"/>
                <a:sym typeface="Arial"/>
              </a:rPr>
              <a:t>Enables access to Regulatory Features:</a:t>
            </a:r>
          </a:p>
          <a:p>
            <a:pPr marL="741362" marR="0" lvl="1" indent="-284162" algn="l" rtl="0">
              <a:lnSpc>
                <a:spcPct val="100000"/>
              </a:lnSpc>
              <a:spcBef>
                <a:spcPts val="500"/>
              </a:spcBef>
              <a:spcAft>
                <a:spcPts val="0"/>
              </a:spcAft>
              <a:buClr>
                <a:srgbClr val="8D1C0B"/>
              </a:buClr>
              <a:buSzPct val="100000"/>
              <a:buFont typeface="Times New Roman"/>
              <a:buChar char="•"/>
            </a:pPr>
            <a:r>
              <a:rPr lang="en-US" sz="2000" b="0" i="0" u="none" strike="noStrike" cap="none">
                <a:solidFill>
                  <a:srgbClr val="000000"/>
                </a:solidFill>
                <a:latin typeface="Arial"/>
                <a:ea typeface="Arial"/>
                <a:cs typeface="Arial"/>
                <a:sym typeface="Arial"/>
              </a:rPr>
              <a:t>By default it accesses MultiCell Regulatory Features</a:t>
            </a:r>
          </a:p>
          <a:p>
            <a:pPr marL="341312" marR="0" lvl="0" indent="-341312" algn="l" rtl="0">
              <a:lnSpc>
                <a:spcPct val="100000"/>
              </a:lnSpc>
              <a:spcBef>
                <a:spcPts val="700"/>
              </a:spcBef>
              <a:spcAft>
                <a:spcPts val="0"/>
              </a:spcAft>
              <a:buClr>
                <a:srgbClr val="8D1C0B"/>
              </a:buClr>
              <a:buSzPct val="100000"/>
              <a:buFont typeface="Times New Roman"/>
              <a:buChar char="•"/>
            </a:pPr>
            <a:r>
              <a:rPr lang="en-US" sz="2800" b="0" i="0" u="none">
                <a:solidFill>
                  <a:srgbClr val="000000"/>
                </a:solidFill>
                <a:latin typeface="Arial"/>
                <a:ea typeface="Arial"/>
                <a:cs typeface="Arial"/>
                <a:sym typeface="Arial"/>
              </a:rPr>
              <a:t>Key methods:</a:t>
            </a:r>
          </a:p>
          <a:p>
            <a:pPr marL="741362" marR="0" lvl="1" indent="-284162" algn="l" rtl="0">
              <a:lnSpc>
                <a:spcPct val="100000"/>
              </a:lnSpc>
              <a:spcBef>
                <a:spcPts val="500"/>
              </a:spcBef>
              <a:spcAft>
                <a:spcPts val="0"/>
              </a:spcAft>
              <a:buClr>
                <a:srgbClr val="000000"/>
              </a:buClr>
              <a:buFont typeface="Arial"/>
              <a:buNone/>
            </a:pPr>
            <a:endParaRPr sz="2200" b="0" i="0" u="none" strike="noStrike" cap="none">
              <a:solidFill>
                <a:srgbClr val="000000"/>
              </a:solidFill>
              <a:latin typeface="Arial"/>
              <a:ea typeface="Arial"/>
              <a:cs typeface="Arial"/>
              <a:sym typeface="Arial"/>
            </a:endParaRPr>
          </a:p>
          <a:p>
            <a:pPr marL="341312" marR="0" lvl="0" indent="-341312" algn="l" rtl="0">
              <a:lnSpc>
                <a:spcPct val="100000"/>
              </a:lnSpc>
              <a:spcBef>
                <a:spcPts val="400"/>
              </a:spcBef>
              <a:spcAft>
                <a:spcPts val="0"/>
              </a:spcAft>
              <a:buClr>
                <a:srgbClr val="000000"/>
              </a:buClr>
              <a:buFont typeface="Arial"/>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graphicFrame>
        <p:nvGraphicFramePr>
          <p:cNvPr id="475" name="Shape 475"/>
          <p:cNvGraphicFramePr/>
          <p:nvPr/>
        </p:nvGraphicFramePr>
        <p:xfrm>
          <a:off x="107950" y="2924175"/>
          <a:ext cx="8928075" cy="2878075"/>
        </p:xfrm>
        <a:graphic>
          <a:graphicData uri="http://schemas.openxmlformats.org/drawingml/2006/table">
            <a:tbl>
              <a:tblPr>
                <a:noFill/>
              </a:tblPr>
              <a:tblGrid>
                <a:gridCol w="2735250"/>
                <a:gridCol w="3097200"/>
                <a:gridCol w="3095625"/>
              </a:tblGrid>
              <a:tr h="515925">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arguments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Result</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159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fetch_all_by_Slice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Bio::EnsEMBL::Slice object</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MultiCell Regulatory Features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572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fetch_by_stable_id</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String ID: ‘ENSR00000000430’</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A MultiCell Regulatory Feature</a:t>
                      </a:r>
                    </a:p>
                    <a:p>
                      <a:pPr marL="0" marR="0" lvl="0" indent="0" algn="l" rtl="0">
                        <a:lnSpc>
                          <a:spcPct val="100000"/>
                        </a:lnSpc>
                        <a:spcBef>
                          <a:spcPts val="0"/>
                        </a:spcBef>
                        <a:spcAft>
                          <a:spcPts val="0"/>
                        </a:spcAft>
                        <a:buSzPct val="25000"/>
                        <a:buNone/>
                      </a:pPr>
                      <a:endParaRPr sz="1400" b="0" i="0" u="none">
                        <a:solidFill>
                          <a:srgbClr val="000000"/>
                        </a:solidFill>
                        <a:latin typeface="Arial"/>
                        <a:ea typeface="Arial"/>
                        <a:cs typeface="Arial"/>
                        <a:sym typeface="Arial"/>
                      </a:endParaRP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572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fetch_all_by_stable_ID</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String ID: ‘ENSR00000000430’</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MultiCell &amp; Cell-specific Regulatory Features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7318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fetch_all_by_Slice_FeatureSets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Bio::EnsEMBL::Slice</a:t>
                      </a:r>
                    </a:p>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Bio::EnsEMBL::Funcgen::FeatureSet</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Regulatory Features specific to Slice and FeatureSets</a:t>
                      </a:r>
                    </a:p>
                    <a:p>
                      <a:pPr marL="0" marR="0" lvl="0" indent="0" algn="l" rtl="0">
                        <a:lnSpc>
                          <a:spcPct val="100000"/>
                        </a:lnSpc>
                        <a:spcBef>
                          <a:spcPts val="0"/>
                        </a:spcBef>
                        <a:spcAft>
                          <a:spcPts val="0"/>
                        </a:spcAft>
                        <a:buSzPct val="25000"/>
                        <a:buNone/>
                      </a:pPr>
                      <a:endParaRPr sz="1400" b="0" i="0" u="none">
                        <a:solidFill>
                          <a:srgbClr val="000000"/>
                        </a:solidFill>
                        <a:latin typeface="Arial"/>
                        <a:ea typeface="Arial"/>
                        <a:cs typeface="Arial"/>
                        <a:sym typeface="Arial"/>
                      </a:endParaRP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1"/>
        <p:cNvGrpSpPr/>
        <p:nvPr/>
      </p:nvGrpSpPr>
      <p:grpSpPr>
        <a:xfrm>
          <a:off x="0" y="0"/>
          <a:ext cx="0" cy="0"/>
          <a:chOff x="0" y="0"/>
          <a:chExt cx="0" cy="0"/>
        </a:xfrm>
      </p:grpSpPr>
      <p:sp>
        <p:nvSpPr>
          <p:cNvPr id="482" name="Shape 482"/>
          <p:cNvSpPr txBox="1"/>
          <p:nvPr/>
        </p:nvSpPr>
        <p:spPr>
          <a:xfrm>
            <a:off x="685800" y="66675"/>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200" b="1" i="1" u="none">
                <a:solidFill>
                  <a:srgbClr val="FF6600"/>
                </a:solidFill>
                <a:latin typeface="Arial"/>
                <a:ea typeface="Arial"/>
                <a:cs typeface="Arial"/>
                <a:sym typeface="Arial"/>
              </a:rPr>
              <a:t>Example: MultiCell Regulatory Features</a:t>
            </a:r>
          </a:p>
        </p:txBody>
      </p:sp>
      <p:sp>
        <p:nvSpPr>
          <p:cNvPr id="483" name="Shape 483"/>
          <p:cNvSpPr txBox="1"/>
          <p:nvPr/>
        </p:nvSpPr>
        <p:spPr>
          <a:xfrm>
            <a:off x="30161" y="836612"/>
            <a:ext cx="9113837" cy="5203824"/>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Font typeface="Arial"/>
              <a:buNone/>
            </a:pPr>
            <a:endParaRPr sz="1600" b="1"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600" b="0" i="1" u="none">
                <a:solidFill>
                  <a:srgbClr val="004080"/>
                </a:solidFill>
                <a:latin typeface="Courier New"/>
                <a:ea typeface="Courier New"/>
                <a:cs typeface="Courier New"/>
                <a:sym typeface="Courier New"/>
              </a:rPr>
              <a:t># fetch_all_by_slice retrieves a list of MultiCell Features on a given Slice.</a:t>
            </a: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my $</a:t>
            </a:r>
            <a:r>
              <a:rPr lang="en-US" sz="1600" b="1" i="0" u="none">
                <a:solidFill>
                  <a:srgbClr val="0000FF"/>
                </a:solidFill>
                <a:latin typeface="Courier New"/>
                <a:ea typeface="Courier New"/>
                <a:cs typeface="Courier New"/>
                <a:sym typeface="Courier New"/>
              </a:rPr>
              <a:t>regfeat_adaptor</a:t>
            </a:r>
            <a:r>
              <a:rPr lang="en-US" sz="1600" b="1" i="0" u="none">
                <a:solidFill>
                  <a:srgbClr val="004080"/>
                </a:solidFill>
                <a:latin typeface="Courier New"/>
                <a:ea typeface="Courier New"/>
                <a:cs typeface="Courier New"/>
                <a:sym typeface="Courier New"/>
              </a:rPr>
              <a:t> = </a:t>
            </a: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	$</a:t>
            </a:r>
            <a:r>
              <a:rPr lang="en-US" sz="1600" b="1" i="0" u="none">
                <a:solidFill>
                  <a:srgbClr val="000000"/>
                </a:solidFill>
                <a:latin typeface="Courier New"/>
                <a:ea typeface="Courier New"/>
                <a:cs typeface="Courier New"/>
                <a:sym typeface="Courier New"/>
              </a:rPr>
              <a:t>reg</a:t>
            </a:r>
            <a:r>
              <a:rPr lang="en-US" sz="1600" b="1" i="0" u="none">
                <a:solidFill>
                  <a:srgbClr val="004080"/>
                </a:solidFill>
                <a:latin typeface="Courier New"/>
                <a:ea typeface="Courier New"/>
                <a:cs typeface="Courier New"/>
                <a:sym typeface="Courier New"/>
              </a:rPr>
              <a:t>-&gt;</a:t>
            </a:r>
            <a:r>
              <a:rPr lang="en-US" sz="1600" b="1" i="0" u="none">
                <a:solidFill>
                  <a:srgbClr val="FF6600"/>
                </a:solidFill>
                <a:latin typeface="Courier New"/>
                <a:ea typeface="Courier New"/>
                <a:cs typeface="Courier New"/>
                <a:sym typeface="Courier New"/>
              </a:rPr>
              <a:t>get_adaptor</a:t>
            </a:r>
            <a:r>
              <a:rPr lang="en-US" sz="1600" b="1" i="0" u="none">
                <a:solidFill>
                  <a:srgbClr val="004080"/>
                </a:solidFill>
                <a:latin typeface="Courier New"/>
                <a:ea typeface="Courier New"/>
                <a:cs typeface="Courier New"/>
                <a:sym typeface="Courier New"/>
              </a:rPr>
              <a:t>(</a:t>
            </a:r>
            <a:r>
              <a:rPr lang="en-US" sz="1600" b="1" i="0" u="none">
                <a:solidFill>
                  <a:srgbClr val="000000"/>
                </a:solidFill>
                <a:latin typeface="Courier New"/>
                <a:ea typeface="Courier New"/>
                <a:cs typeface="Courier New"/>
                <a:sym typeface="Courier New"/>
              </a:rPr>
              <a:t>'human', 'funcgen', 'regulatoryfeature'</a:t>
            </a:r>
            <a:r>
              <a:rPr lang="en-US" sz="1600" b="1" i="0" u="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ct val="25000"/>
              <a:buFont typeface="Courier New"/>
              <a:buNone/>
            </a:pPr>
            <a:r>
              <a:rPr lang="en-US" sz="1600" b="1" i="0" u="none">
                <a:solidFill>
                  <a:srgbClr val="000000"/>
                </a:solidFill>
                <a:latin typeface="Courier New"/>
                <a:ea typeface="Courier New"/>
                <a:cs typeface="Courier New"/>
                <a:sym typeface="Courier New"/>
              </a:rPr>
              <a:t>my $</a:t>
            </a:r>
            <a:r>
              <a:rPr lang="en-US" sz="1600" b="1" i="0" u="none">
                <a:solidFill>
                  <a:srgbClr val="800000"/>
                </a:solidFill>
                <a:latin typeface="Courier New"/>
                <a:ea typeface="Courier New"/>
                <a:cs typeface="Courier New"/>
                <a:sym typeface="Courier New"/>
              </a:rPr>
              <a:t>slice_adaptor</a:t>
            </a:r>
            <a:r>
              <a:rPr lang="en-US" sz="1600" b="1" i="0" u="none">
                <a:solidFill>
                  <a:srgbClr val="000000"/>
                </a:solidFill>
                <a:latin typeface="Courier New"/>
                <a:ea typeface="Courier New"/>
                <a:cs typeface="Courier New"/>
                <a:sym typeface="Courier New"/>
              </a:rPr>
              <a:t>   = </a:t>
            </a:r>
          </a:p>
          <a:p>
            <a:pPr marL="0" marR="0" lvl="0" indent="0" algn="l" rtl="0">
              <a:lnSpc>
                <a:spcPct val="100000"/>
              </a:lnSpc>
              <a:spcBef>
                <a:spcPts val="0"/>
              </a:spcBef>
              <a:spcAft>
                <a:spcPts val="0"/>
              </a:spcAft>
              <a:buClr>
                <a:srgbClr val="000000"/>
              </a:buClr>
              <a:buSzPct val="25000"/>
              <a:buFont typeface="Courier New"/>
              <a:buNone/>
            </a:pPr>
            <a:r>
              <a:rPr lang="en-US" sz="1600" b="1" i="0" u="none">
                <a:solidFill>
                  <a:srgbClr val="000000"/>
                </a:solidFill>
                <a:latin typeface="Courier New"/>
                <a:ea typeface="Courier New"/>
                <a:cs typeface="Courier New"/>
                <a:sym typeface="Courier New"/>
              </a:rPr>
              <a:t>	$reg-&gt;</a:t>
            </a:r>
            <a:r>
              <a:rPr lang="en-US" sz="1600" b="1" i="0" u="none">
                <a:solidFill>
                  <a:srgbClr val="FF6600"/>
                </a:solidFill>
                <a:latin typeface="Courier New"/>
                <a:ea typeface="Courier New"/>
                <a:cs typeface="Courier New"/>
                <a:sym typeface="Courier New"/>
              </a:rPr>
              <a:t>get_adaptor</a:t>
            </a:r>
            <a:r>
              <a:rPr lang="en-US" sz="1600" b="1" i="0" u="none">
                <a:solidFill>
                  <a:srgbClr val="000000"/>
                </a:solidFill>
                <a:latin typeface="Courier New"/>
                <a:ea typeface="Courier New"/>
                <a:cs typeface="Courier New"/>
                <a:sym typeface="Courier New"/>
              </a:rPr>
              <a:t>('human', 'core', 'slice');</a:t>
            </a:r>
          </a:p>
          <a:p>
            <a:pPr marL="0" marR="0" lvl="0" indent="0" algn="l" rtl="0">
              <a:lnSpc>
                <a:spcPct val="100000"/>
              </a:lnSpc>
              <a:spcBef>
                <a:spcPts val="0"/>
              </a:spcBef>
              <a:spcAft>
                <a:spcPts val="0"/>
              </a:spcAft>
              <a:buClr>
                <a:srgbClr val="000000"/>
              </a:buClr>
              <a:buFont typeface="Arial"/>
              <a:buNone/>
            </a:pPr>
            <a:endParaRPr sz="1600" b="1"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my $</a:t>
            </a:r>
            <a:r>
              <a:rPr lang="en-US" sz="1600" b="1" i="0" u="none">
                <a:solidFill>
                  <a:srgbClr val="800000"/>
                </a:solidFill>
                <a:latin typeface="Courier New"/>
                <a:ea typeface="Courier New"/>
                <a:cs typeface="Courier New"/>
                <a:sym typeface="Courier New"/>
              </a:rPr>
              <a:t>slice</a:t>
            </a:r>
            <a:r>
              <a:rPr lang="en-US" sz="1600" b="1" i="0" u="none">
                <a:solidFill>
                  <a:srgbClr val="00408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 $</a:t>
            </a:r>
            <a:r>
              <a:rPr lang="en-US" sz="1600" b="1" i="0" u="none">
                <a:solidFill>
                  <a:srgbClr val="800000"/>
                </a:solidFill>
                <a:latin typeface="Courier New"/>
                <a:ea typeface="Courier New"/>
                <a:cs typeface="Courier New"/>
                <a:sym typeface="Courier New"/>
              </a:rPr>
              <a:t>slice_adaptor</a:t>
            </a:r>
            <a:r>
              <a:rPr lang="en-US" sz="1600" b="1" i="0" u="none">
                <a:solidFill>
                  <a:srgbClr val="004080"/>
                </a:solidFill>
                <a:latin typeface="Courier New"/>
                <a:ea typeface="Courier New"/>
                <a:cs typeface="Courier New"/>
                <a:sym typeface="Courier New"/>
              </a:rPr>
              <a:t>-&gt;</a:t>
            </a:r>
            <a:r>
              <a:rPr lang="en-US" sz="1600" b="1" i="0" u="none">
                <a:solidFill>
                  <a:srgbClr val="FF6600"/>
                </a:solidFill>
                <a:latin typeface="Courier New"/>
                <a:ea typeface="Courier New"/>
                <a:cs typeface="Courier New"/>
                <a:sym typeface="Courier New"/>
              </a:rPr>
              <a:t>fetch_by_region</a:t>
            </a:r>
            <a:r>
              <a:rPr lang="en-US" sz="1600" b="1" i="0" u="none">
                <a:solidFill>
                  <a:srgbClr val="004080"/>
                </a:solidFill>
                <a:latin typeface="Courier New"/>
                <a:ea typeface="Courier New"/>
                <a:cs typeface="Courier New"/>
                <a:sym typeface="Courier New"/>
              </a:rPr>
              <a:t>( 'chromosome',1, 54960000, 54980000 ); </a:t>
            </a:r>
          </a:p>
          <a:p>
            <a:pPr marL="0" marR="0" lvl="0" indent="0" algn="l" rtl="0">
              <a:lnSpc>
                <a:spcPct val="100000"/>
              </a:lnSpc>
              <a:spcBef>
                <a:spcPts val="0"/>
              </a:spcBef>
              <a:spcAft>
                <a:spcPts val="0"/>
              </a:spcAft>
              <a:buClr>
                <a:srgbClr val="000000"/>
              </a:buClr>
              <a:buFont typeface="Arial"/>
              <a:buNone/>
            </a:pPr>
            <a:endParaRPr sz="1600" b="1"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my @</a:t>
            </a:r>
            <a:r>
              <a:rPr lang="en-US" sz="1600" b="1" i="0" u="none">
                <a:solidFill>
                  <a:srgbClr val="0000FF"/>
                </a:solidFill>
                <a:latin typeface="Courier New"/>
                <a:ea typeface="Courier New"/>
                <a:cs typeface="Courier New"/>
                <a:sym typeface="Courier New"/>
              </a:rPr>
              <a:t>reg_feats</a:t>
            </a:r>
            <a:r>
              <a:rPr lang="en-US" sz="1600" b="1" i="0" u="none">
                <a:solidFill>
                  <a:srgbClr val="004080"/>
                </a:solidFill>
                <a:latin typeface="Courier New"/>
                <a:ea typeface="Courier New"/>
                <a:cs typeface="Courier New"/>
                <a:sym typeface="Courier New"/>
              </a:rPr>
              <a:t> 	= @{$</a:t>
            </a:r>
            <a:r>
              <a:rPr lang="en-US" sz="1600" b="1" i="0" u="none">
                <a:solidFill>
                  <a:srgbClr val="0000FF"/>
                </a:solidFill>
                <a:latin typeface="Courier New"/>
                <a:ea typeface="Courier New"/>
                <a:cs typeface="Courier New"/>
                <a:sym typeface="Courier New"/>
              </a:rPr>
              <a:t>regfeat_adaptor</a:t>
            </a:r>
            <a:r>
              <a:rPr lang="en-US" sz="1600" b="1" i="0" u="none">
                <a:solidFill>
                  <a:srgbClr val="004080"/>
                </a:solidFill>
                <a:latin typeface="Courier New"/>
                <a:ea typeface="Courier New"/>
                <a:cs typeface="Courier New"/>
                <a:sym typeface="Courier New"/>
              </a:rPr>
              <a:t>-&gt;</a:t>
            </a:r>
            <a:r>
              <a:rPr lang="en-US" sz="1600" b="1" i="0" u="none">
                <a:solidFill>
                  <a:srgbClr val="FF6600"/>
                </a:solidFill>
                <a:latin typeface="Courier New"/>
                <a:ea typeface="Courier New"/>
                <a:cs typeface="Courier New"/>
                <a:sym typeface="Courier New"/>
              </a:rPr>
              <a:t>fetch_all_by_Slice</a:t>
            </a:r>
            <a:r>
              <a:rPr lang="en-US" sz="1600" b="1" i="0" u="none">
                <a:solidFill>
                  <a:srgbClr val="004080"/>
                </a:solidFill>
                <a:latin typeface="Courier New"/>
                <a:ea typeface="Courier New"/>
                <a:cs typeface="Courier New"/>
                <a:sym typeface="Courier New"/>
              </a:rPr>
              <a:t>($</a:t>
            </a:r>
            <a:r>
              <a:rPr lang="en-US" sz="1600" b="1" i="0" u="none">
                <a:solidFill>
                  <a:srgbClr val="800000"/>
                </a:solidFill>
                <a:latin typeface="Courier New"/>
                <a:ea typeface="Courier New"/>
                <a:cs typeface="Courier New"/>
                <a:sym typeface="Courier New"/>
              </a:rPr>
              <a:t>slice</a:t>
            </a:r>
            <a:r>
              <a:rPr lang="en-US" sz="1600" b="1" i="0" u="none">
                <a:solidFill>
                  <a:srgbClr val="00408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Font typeface="Arial"/>
              <a:buNone/>
            </a:pPr>
            <a:endParaRPr sz="1600" b="1" i="0" u="none">
              <a:solidFill>
                <a:srgbClr val="00408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4080"/>
              </a:buClr>
              <a:buSzPct val="25000"/>
              <a:buFont typeface="Courier New"/>
              <a:buNone/>
            </a:pPr>
            <a:r>
              <a:rPr lang="en-US" sz="1600" b="0" i="1" u="none">
                <a:solidFill>
                  <a:srgbClr val="004080"/>
                </a:solidFill>
                <a:latin typeface="Courier New"/>
                <a:ea typeface="Courier New"/>
                <a:cs typeface="Courier New"/>
                <a:sym typeface="Courier New"/>
              </a:rPr>
              <a:t>#These Features are global 'MultiCell' Regulatory Features. </a:t>
            </a: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foreach my $</a:t>
            </a:r>
            <a:r>
              <a:rPr lang="en-US" sz="1600" b="1" i="0" u="none">
                <a:solidFill>
                  <a:srgbClr val="0000FF"/>
                </a:solidFill>
                <a:latin typeface="Courier New"/>
                <a:ea typeface="Courier New"/>
                <a:cs typeface="Courier New"/>
                <a:sym typeface="Courier New"/>
              </a:rPr>
              <a:t>rf</a:t>
            </a:r>
            <a:r>
              <a:rPr lang="en-US" sz="1600" b="1" i="0" u="none">
                <a:solidFill>
                  <a:srgbClr val="004080"/>
                </a:solidFill>
                <a:latin typeface="Courier New"/>
                <a:ea typeface="Courier New"/>
                <a:cs typeface="Courier New"/>
                <a:sym typeface="Courier New"/>
              </a:rPr>
              <a:t> (@</a:t>
            </a:r>
            <a:r>
              <a:rPr lang="en-US" sz="1600" b="1" i="0" u="none">
                <a:solidFill>
                  <a:srgbClr val="0000FF"/>
                </a:solidFill>
                <a:latin typeface="Courier New"/>
                <a:ea typeface="Courier New"/>
                <a:cs typeface="Courier New"/>
                <a:sym typeface="Courier New"/>
              </a:rPr>
              <a:t>reg_feats</a:t>
            </a:r>
            <a:r>
              <a:rPr lang="en-US" sz="1600" b="1" i="0" u="none">
                <a:solidFill>
                  <a:srgbClr val="00408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  say "Stable ID: " .$</a:t>
            </a:r>
            <a:r>
              <a:rPr lang="en-US" sz="1600" b="1" i="0" u="none">
                <a:solidFill>
                  <a:srgbClr val="0000FF"/>
                </a:solidFill>
                <a:latin typeface="Courier New"/>
                <a:ea typeface="Courier New"/>
                <a:cs typeface="Courier New"/>
                <a:sym typeface="Courier New"/>
              </a:rPr>
              <a:t>rf</a:t>
            </a:r>
            <a:r>
              <a:rPr lang="en-US" sz="1600" b="1" i="0" u="none">
                <a:solidFill>
                  <a:srgbClr val="004080"/>
                </a:solidFill>
                <a:latin typeface="Courier New"/>
                <a:ea typeface="Courier New"/>
                <a:cs typeface="Courier New"/>
                <a:sym typeface="Courier New"/>
              </a:rPr>
              <a:t>-&gt;</a:t>
            </a:r>
            <a:r>
              <a:rPr lang="en-US" sz="1600" b="1" i="0" u="none">
                <a:solidFill>
                  <a:srgbClr val="FF6600"/>
                </a:solidFill>
                <a:latin typeface="Courier New"/>
                <a:ea typeface="Courier New"/>
                <a:cs typeface="Courier New"/>
                <a:sym typeface="Courier New"/>
              </a:rPr>
              <a:t>stable_id</a:t>
            </a:r>
            <a:r>
              <a:rPr lang="en-US" sz="1600" b="1" i="0" u="none">
                <a:solidFill>
                  <a:srgbClr val="004080"/>
                </a:solidFill>
                <a:latin typeface="Courier New"/>
                <a:ea typeface="Courier New"/>
                <a:cs typeface="Courier New"/>
                <a:sym typeface="Courier New"/>
              </a:rPr>
              <a:t>; </a:t>
            </a:r>
          </a:p>
          <a:p>
            <a:pPr marL="342900" marR="0" lvl="1" indent="-342900" algn="l" rtl="0">
              <a:lnSpc>
                <a:spcPct val="100000"/>
              </a:lnSpc>
              <a:spcBef>
                <a:spcPts val="0"/>
              </a:spcBef>
              <a:spcAft>
                <a:spcPts val="0"/>
              </a:spcAft>
              <a:buClr>
                <a:srgbClr val="004080"/>
              </a:buClr>
              <a:buSzPct val="25000"/>
              <a:buFont typeface="Courier New"/>
              <a:buNone/>
            </a:pPr>
            <a:r>
              <a:rPr lang="en-US" sz="1600" b="1" i="0" u="none" strike="noStrike" cap="none">
                <a:solidFill>
                  <a:srgbClr val="004080"/>
                </a:solidFill>
                <a:latin typeface="Courier New"/>
                <a:ea typeface="Courier New"/>
                <a:cs typeface="Courier New"/>
                <a:sym typeface="Courier New"/>
              </a:rPr>
              <a:t>  say "\tLocation: ".$</a:t>
            </a:r>
            <a:r>
              <a:rPr lang="en-US" sz="1600" b="1" i="0" u="none" strike="noStrike" cap="none">
                <a:solidFill>
                  <a:srgbClr val="0000FF"/>
                </a:solidFill>
                <a:latin typeface="Courier New"/>
                <a:ea typeface="Courier New"/>
                <a:cs typeface="Courier New"/>
                <a:sym typeface="Courier New"/>
              </a:rPr>
              <a:t>rf</a:t>
            </a:r>
            <a:r>
              <a:rPr lang="en-US" sz="1600" b="1" i="0" u="none" strike="noStrike" cap="none">
                <a:solidFill>
                  <a:srgbClr val="004080"/>
                </a:solidFill>
                <a:latin typeface="Courier New"/>
                <a:ea typeface="Courier New"/>
                <a:cs typeface="Courier New"/>
                <a:sym typeface="Courier New"/>
              </a:rPr>
              <a:t>-&gt;</a:t>
            </a:r>
            <a:r>
              <a:rPr lang="en-US" sz="1600" b="1" i="0" u="none" strike="noStrike" cap="none">
                <a:solidFill>
                  <a:srgbClr val="FF6600"/>
                </a:solidFill>
                <a:latin typeface="Courier New"/>
                <a:ea typeface="Courier New"/>
                <a:cs typeface="Courier New"/>
                <a:sym typeface="Courier New"/>
              </a:rPr>
              <a:t>seq_region_name</a:t>
            </a:r>
            <a:r>
              <a:rPr lang="en-US" sz="1600" b="1" i="0" u="none" strike="noStrike" cap="none">
                <a:solidFill>
                  <a:srgbClr val="004080"/>
                </a:solidFill>
                <a:latin typeface="Courier New"/>
                <a:ea typeface="Courier New"/>
                <a:cs typeface="Courier New"/>
                <a:sym typeface="Courier New"/>
              </a:rPr>
              <a:t> . ":" .</a:t>
            </a:r>
          </a:p>
          <a:p>
            <a:pPr marL="342900" marR="0" lvl="1" indent="-342900" algn="l" rtl="0">
              <a:lnSpc>
                <a:spcPct val="100000"/>
              </a:lnSpc>
              <a:spcBef>
                <a:spcPts val="0"/>
              </a:spcBef>
              <a:spcAft>
                <a:spcPts val="0"/>
              </a:spcAft>
              <a:buClr>
                <a:srgbClr val="004080"/>
              </a:buClr>
              <a:buSzPct val="25000"/>
              <a:buFont typeface="Courier New"/>
              <a:buNone/>
            </a:pPr>
            <a:r>
              <a:rPr lang="en-US" sz="1600" b="1" i="0" u="none" strike="noStrike" cap="none">
                <a:solidFill>
                  <a:srgbClr val="004080"/>
                </a:solidFill>
                <a:latin typeface="Courier New"/>
                <a:ea typeface="Courier New"/>
                <a:cs typeface="Courier New"/>
                <a:sym typeface="Courier New"/>
              </a:rPr>
              <a:t>		$rf-&gt;</a:t>
            </a:r>
            <a:r>
              <a:rPr lang="en-US" sz="1600" b="1" i="0" u="none" strike="noStrike" cap="none">
                <a:solidFill>
                  <a:srgbClr val="FF6600"/>
                </a:solidFill>
                <a:latin typeface="Courier New"/>
                <a:ea typeface="Courier New"/>
                <a:cs typeface="Courier New"/>
                <a:sym typeface="Courier New"/>
              </a:rPr>
              <a:t>seq_region_start</a:t>
            </a:r>
            <a:r>
              <a:rPr lang="en-US" sz="1600" b="1" i="0" u="none" strike="noStrike" cap="none">
                <a:solidFill>
                  <a:srgbClr val="004080"/>
                </a:solidFill>
                <a:latin typeface="Courier New"/>
                <a:ea typeface="Courier New"/>
                <a:cs typeface="Courier New"/>
                <a:sym typeface="Courier New"/>
              </a:rPr>
              <a:t>."-".$</a:t>
            </a:r>
            <a:r>
              <a:rPr lang="en-US" sz="1600" b="1" i="0" u="none" strike="noStrike" cap="none">
                <a:solidFill>
                  <a:srgbClr val="0000FF"/>
                </a:solidFill>
                <a:latin typeface="Courier New"/>
                <a:ea typeface="Courier New"/>
                <a:cs typeface="Courier New"/>
                <a:sym typeface="Courier New"/>
              </a:rPr>
              <a:t>rf</a:t>
            </a:r>
            <a:r>
              <a:rPr lang="en-US" sz="1600" b="1" i="0" u="none" strike="noStrike" cap="none">
                <a:solidFill>
                  <a:srgbClr val="004080"/>
                </a:solidFill>
                <a:latin typeface="Courier New"/>
                <a:ea typeface="Courier New"/>
                <a:cs typeface="Courier New"/>
                <a:sym typeface="Courier New"/>
              </a:rPr>
              <a:t>-&gt;</a:t>
            </a:r>
            <a:r>
              <a:rPr lang="en-US" sz="1600" b="1" i="0" u="none" strike="noStrike" cap="none">
                <a:solidFill>
                  <a:srgbClr val="FF6600"/>
                </a:solidFill>
                <a:latin typeface="Courier New"/>
                <a:ea typeface="Courier New"/>
                <a:cs typeface="Courier New"/>
                <a:sym typeface="Courier New"/>
              </a:rPr>
              <a:t>seq_region_end</a:t>
            </a:r>
            <a:r>
              <a:rPr lang="en-US" sz="1600" b="1" i="0" u="none" strike="noStrike" cap="none">
                <a:solidFill>
                  <a:srgbClr val="00408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  say "\tCell: "        .$</a:t>
            </a:r>
            <a:r>
              <a:rPr lang="en-US" sz="1600" b="1" i="0" u="none">
                <a:solidFill>
                  <a:srgbClr val="0000FF"/>
                </a:solidFill>
                <a:latin typeface="Courier New"/>
                <a:ea typeface="Courier New"/>
                <a:cs typeface="Courier New"/>
                <a:sym typeface="Courier New"/>
              </a:rPr>
              <a:t>rf</a:t>
            </a:r>
            <a:r>
              <a:rPr lang="en-US" sz="1600" b="1" i="0" u="none">
                <a:solidFill>
                  <a:srgbClr val="004080"/>
                </a:solidFill>
                <a:latin typeface="Courier New"/>
                <a:ea typeface="Courier New"/>
                <a:cs typeface="Courier New"/>
                <a:sym typeface="Courier New"/>
              </a:rPr>
              <a:t>-&gt;</a:t>
            </a:r>
            <a:r>
              <a:rPr lang="en-US" sz="1600" b="1" i="0" u="none">
                <a:solidFill>
                  <a:srgbClr val="FF6600"/>
                </a:solidFill>
                <a:latin typeface="Courier New"/>
                <a:ea typeface="Courier New"/>
                <a:cs typeface="Courier New"/>
                <a:sym typeface="Courier New"/>
              </a:rPr>
              <a:t>cell_type</a:t>
            </a:r>
            <a:r>
              <a:rPr lang="en-US" sz="1600" b="1" i="0" u="none">
                <a:solidFill>
                  <a:srgbClr val="004080"/>
                </a:solidFill>
                <a:latin typeface="Courier New"/>
                <a:ea typeface="Courier New"/>
                <a:cs typeface="Courier New"/>
                <a:sym typeface="Courier New"/>
              </a:rPr>
              <a:t>-&gt;</a:t>
            </a:r>
            <a:r>
              <a:rPr lang="en-US" sz="1600" b="1" i="0" u="none">
                <a:solidFill>
                  <a:srgbClr val="FF6600"/>
                </a:solidFill>
                <a:latin typeface="Courier New"/>
                <a:ea typeface="Courier New"/>
                <a:cs typeface="Courier New"/>
                <a:sym typeface="Courier New"/>
              </a:rPr>
              <a:t>name</a:t>
            </a:r>
            <a:r>
              <a:rPr lang="en-US" sz="1600" b="1" i="0" u="none">
                <a:solidFill>
                  <a:srgbClr val="00408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  say "\tFeature Type: ".$</a:t>
            </a:r>
            <a:r>
              <a:rPr lang="en-US" sz="1600" b="1" i="0" u="none">
                <a:solidFill>
                  <a:srgbClr val="0000FF"/>
                </a:solidFill>
                <a:latin typeface="Courier New"/>
                <a:ea typeface="Courier New"/>
                <a:cs typeface="Courier New"/>
                <a:sym typeface="Courier New"/>
              </a:rPr>
              <a:t>rf</a:t>
            </a:r>
            <a:r>
              <a:rPr lang="en-US" sz="1600" b="1" i="0" u="none">
                <a:solidFill>
                  <a:srgbClr val="004080"/>
                </a:solidFill>
                <a:latin typeface="Courier New"/>
                <a:ea typeface="Courier New"/>
                <a:cs typeface="Courier New"/>
                <a:sym typeface="Courier New"/>
              </a:rPr>
              <a:t>-&gt;</a:t>
            </a:r>
            <a:r>
              <a:rPr lang="en-US" sz="1600" b="1" i="0" u="none">
                <a:solidFill>
                  <a:srgbClr val="FF6600"/>
                </a:solidFill>
                <a:latin typeface="Courier New"/>
                <a:ea typeface="Courier New"/>
                <a:cs typeface="Courier New"/>
                <a:sym typeface="Courier New"/>
              </a:rPr>
              <a:t>feature_type</a:t>
            </a:r>
            <a:r>
              <a:rPr lang="en-US" sz="1600" b="1" i="0" u="none">
                <a:solidFill>
                  <a:srgbClr val="004080"/>
                </a:solidFill>
                <a:latin typeface="Courier New"/>
                <a:ea typeface="Courier New"/>
                <a:cs typeface="Courier New"/>
                <a:sym typeface="Courier New"/>
              </a:rPr>
              <a:t>-&gt;</a:t>
            </a:r>
            <a:r>
              <a:rPr lang="en-US" sz="1600" b="1" i="0" u="none">
                <a:solidFill>
                  <a:srgbClr val="FF6600"/>
                </a:solidFill>
                <a:latin typeface="Courier New"/>
                <a:ea typeface="Courier New"/>
                <a:cs typeface="Courier New"/>
                <a:sym typeface="Courier New"/>
              </a:rPr>
              <a:t>name</a:t>
            </a:r>
            <a:r>
              <a:rPr lang="en-US" sz="1600" b="1" i="0" u="none">
                <a:solidFill>
                  <a:srgbClr val="00408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4080"/>
              </a:buClr>
              <a:buSzPct val="25000"/>
              <a:buFont typeface="Courier New"/>
              <a:buNone/>
            </a:pPr>
            <a:r>
              <a:rPr lang="en-US" sz="1600" b="1" i="0" u="none">
                <a:solidFill>
                  <a:srgbClr val="004080"/>
                </a:solidFill>
                <a:latin typeface="Courier New"/>
                <a:ea typeface="Courier New"/>
                <a:cs typeface="Courier New"/>
                <a:sym typeface="Courier New"/>
              </a:rPr>
              <a:t>}</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Workshop </a:t>
            </a:r>
            <a:r>
              <a:rPr lang="en-US" dirty="0" smtClean="0"/>
              <a:t>Overview</a:t>
            </a:r>
            <a:endParaRPr lang="en-US" dirty="0"/>
          </a:p>
        </p:txBody>
      </p:sp>
      <p:sp>
        <p:nvSpPr>
          <p:cNvPr id="4" name="Content Placeholder 3"/>
          <p:cNvSpPr>
            <a:spLocks noGrp="1"/>
          </p:cNvSpPr>
          <p:nvPr>
            <p:ph idx="1"/>
          </p:nvPr>
        </p:nvSpPr>
        <p:spPr/>
        <p:txBody>
          <a:bodyPr/>
          <a:lstStyle/>
          <a:p>
            <a:r>
              <a:rPr lang="en-US" dirty="0" smtClean="0"/>
              <a:t>Background</a:t>
            </a:r>
            <a:endParaRPr lang="en-US" dirty="0"/>
          </a:p>
          <a:p>
            <a:r>
              <a:rPr lang="en-US" dirty="0"/>
              <a:t>Data Sources</a:t>
            </a:r>
          </a:p>
          <a:p>
            <a:r>
              <a:rPr lang="en-US" dirty="0"/>
              <a:t>Regulatory Build</a:t>
            </a:r>
          </a:p>
          <a:p>
            <a:r>
              <a:rPr lang="en-US" dirty="0"/>
              <a:t>API</a:t>
            </a:r>
          </a:p>
          <a:p>
            <a:pPr lvl="1"/>
            <a:r>
              <a:rPr lang="en-US" dirty="0"/>
              <a:t>Data Classes</a:t>
            </a:r>
          </a:p>
          <a:p>
            <a:pPr lvl="1"/>
            <a:r>
              <a:rPr lang="en-US" dirty="0"/>
              <a:t>Features:</a:t>
            </a:r>
          </a:p>
          <a:p>
            <a:pPr lvl="2"/>
            <a:r>
              <a:rPr lang="en-US" dirty="0"/>
              <a:t>Regulatory</a:t>
            </a:r>
          </a:p>
          <a:p>
            <a:pPr lvl="2"/>
            <a:r>
              <a:rPr lang="en-US" dirty="0"/>
              <a:t>Annotated</a:t>
            </a:r>
          </a:p>
          <a:p>
            <a:pPr lvl="2"/>
            <a:r>
              <a:rPr lang="en-US" dirty="0"/>
              <a:t>Segmentation </a:t>
            </a:r>
          </a:p>
          <a:p>
            <a:pPr lvl="1"/>
            <a:r>
              <a:rPr lang="en-US" dirty="0"/>
              <a:t>Sets</a:t>
            </a:r>
          </a:p>
          <a:p>
            <a:pPr lvl="1"/>
            <a:r>
              <a:rPr lang="en-US" dirty="0"/>
              <a:t>Motifs</a:t>
            </a:r>
          </a:p>
          <a:p>
            <a:pPr lvl="1"/>
            <a:r>
              <a:rPr lang="en-US" dirty="0" err="1"/>
              <a:t>ExternalFeatures</a:t>
            </a:r>
            <a:endParaRPr lang="en-US" dirty="0"/>
          </a:p>
          <a:p>
            <a:endParaRPr lang="en-US" dirty="0"/>
          </a:p>
          <a:p>
            <a:endParaRPr lang="en-US" dirty="0"/>
          </a:p>
          <a:p>
            <a:endParaRPr lang="en-US" dirty="0"/>
          </a:p>
          <a:p>
            <a:endParaRPr lang="en-US" dirty="0"/>
          </a:p>
          <a:p>
            <a:endParaRPr lang="en-US" dirty="0"/>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9"/>
        <p:cNvGrpSpPr/>
        <p:nvPr/>
      </p:nvGrpSpPr>
      <p:grpSpPr>
        <a:xfrm>
          <a:off x="0" y="0"/>
          <a:ext cx="0" cy="0"/>
          <a:chOff x="0" y="0"/>
          <a:chExt cx="0" cy="0"/>
        </a:xfrm>
      </p:grpSpPr>
      <p:sp>
        <p:nvSpPr>
          <p:cNvPr id="490" name="Shape 490"/>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200" b="1" i="1" u="none">
                <a:solidFill>
                  <a:srgbClr val="FF6600"/>
                </a:solidFill>
                <a:latin typeface="Arial"/>
                <a:ea typeface="Arial"/>
                <a:cs typeface="Arial"/>
                <a:sym typeface="Arial"/>
              </a:rPr>
              <a:t>Example: MultiCell Regulatory Features</a:t>
            </a:r>
          </a:p>
        </p:txBody>
      </p:sp>
      <p:sp>
        <p:nvSpPr>
          <p:cNvPr id="491" name="Shape 491"/>
          <p:cNvSpPr txBox="1"/>
          <p:nvPr/>
        </p:nvSpPr>
        <p:spPr>
          <a:xfrm>
            <a:off x="2627311" y="1196975"/>
            <a:ext cx="4392611" cy="5184775"/>
          </a:xfrm>
          <a:prstGeom prst="rect">
            <a:avLst/>
          </a:prstGeom>
          <a:noFill/>
          <a:ln>
            <a:noFill/>
          </a:ln>
        </p:spPr>
        <p:txBody>
          <a:bodyPr lIns="90000" tIns="46800" rIns="90000" bIns="46800" anchor="t" anchorCtr="0">
            <a:noAutofit/>
          </a:bodyPr>
          <a:lstStyle/>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Stable ID: ENSR00001580063</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Location: 1:54959695-54960094</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Cell: MultiCell</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Feature Type: Enhancer</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Stable ID: ENSR00001580064</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Location: 1:54962980-54963053</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Cell: MultiCell</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Feature Type: TF binding site</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Stable ID: ENSR00001520401</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Location: 1:54965295-54968094</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Cell: MultiCell</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Feature Type: Promoter Flanking Region</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Stable ID: ENSR00001580065</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Location: 1:54969895-54970294</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Cell: MultiCell</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Feature Type: Enhancer</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Stable ID: ENSR00000536956</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Location: 1:54970695-54973894</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Cell: MultiCell</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Feature Type: Promoter Flanking Region</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Stable ID: ENSR00001580066</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Location: 1:54973095-54973694</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Cell: MultiCell</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Feature Type: CTCF Binding Site</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Stable ID: ENSR00001580067</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Location: 1:54977895-54978494</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Cell: MultiCell</a:t>
            </a:r>
          </a:p>
          <a:p>
            <a:pPr marL="0" marR="0" lvl="0" indent="0" algn="l" rtl="0">
              <a:lnSpc>
                <a:spcPct val="80000"/>
              </a:lnSpc>
              <a:spcBef>
                <a:spcPts val="0"/>
              </a:spcBef>
              <a:spcAft>
                <a:spcPts val="0"/>
              </a:spcAft>
              <a:buClr>
                <a:srgbClr val="000000"/>
              </a:buClr>
              <a:buSzPct val="25000"/>
              <a:buFont typeface="Arial"/>
              <a:buNone/>
            </a:pPr>
            <a:r>
              <a:rPr lang="en-US" sz="1300" b="0" i="0" u="none">
                <a:solidFill>
                  <a:srgbClr val="000000"/>
                </a:solidFill>
                <a:latin typeface="Arial"/>
                <a:ea typeface="Arial"/>
                <a:cs typeface="Arial"/>
                <a:sym typeface="Arial"/>
              </a:rPr>
              <a:t>	Feature Type: Enhancer</a:t>
            </a:r>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7"/>
        <p:cNvGrpSpPr/>
        <p:nvPr/>
      </p:nvGrpSpPr>
      <p:grpSpPr>
        <a:xfrm>
          <a:off x="0" y="0"/>
          <a:ext cx="0" cy="0"/>
          <a:chOff x="0" y="0"/>
          <a:chExt cx="0" cy="0"/>
        </a:xfrm>
      </p:grpSpPr>
      <p:sp>
        <p:nvSpPr>
          <p:cNvPr id="498" name="Shape 498"/>
          <p:cNvSpPr txBox="1"/>
          <p:nvPr/>
        </p:nvSpPr>
        <p:spPr>
          <a:xfrm>
            <a:off x="685800" y="-26986"/>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Example:  Cell-specific RegulatoryFeature details</a:t>
            </a:r>
          </a:p>
        </p:txBody>
      </p:sp>
      <p:sp>
        <p:nvSpPr>
          <p:cNvPr id="499" name="Shape 499"/>
          <p:cNvSpPr txBox="1"/>
          <p:nvPr/>
        </p:nvSpPr>
        <p:spPr>
          <a:xfrm>
            <a:off x="250825" y="1484312"/>
            <a:ext cx="8785225" cy="4681536"/>
          </a:xfrm>
          <a:prstGeom prst="rect">
            <a:avLst/>
          </a:prstGeom>
          <a:noFill/>
          <a:ln>
            <a:noFill/>
          </a:ln>
        </p:spPr>
        <p:txBody>
          <a:bodyPr lIns="90000" tIns="46800" rIns="90000" bIns="46800" anchor="t" anchorCtr="0">
            <a:noAutofit/>
          </a:bodyPr>
          <a:lstStyle/>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my $</a:t>
            </a:r>
            <a:r>
              <a:rPr lang="en-US" sz="1900" b="1" i="0" u="none">
                <a:solidFill>
                  <a:srgbClr val="0000FF"/>
                </a:solidFill>
                <a:latin typeface="Courier New"/>
                <a:ea typeface="Courier New"/>
                <a:cs typeface="Courier New"/>
                <a:sym typeface="Courier New"/>
              </a:rPr>
              <a:t>rfs</a:t>
            </a:r>
            <a:r>
              <a:rPr lang="en-US" sz="1900" b="1" i="0" u="none">
                <a:solidFill>
                  <a:srgbClr val="000000"/>
                </a:solidFill>
                <a:latin typeface="Courier New"/>
                <a:ea typeface="Courier New"/>
                <a:cs typeface="Courier New"/>
                <a:sym typeface="Courier New"/>
              </a:rPr>
              <a:t> =</a:t>
            </a:r>
          </a:p>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a:t>
            </a:r>
            <a:r>
              <a:rPr lang="en-US" sz="1900" b="1" i="0" u="none">
                <a:solidFill>
                  <a:srgbClr val="0000FF"/>
                </a:solidFill>
                <a:latin typeface="Courier New"/>
                <a:ea typeface="Courier New"/>
                <a:cs typeface="Courier New"/>
                <a:sym typeface="Courier New"/>
              </a:rPr>
              <a:t>regfeat_adaptor</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fetch_all_by_stable_ID</a:t>
            </a:r>
            <a:r>
              <a:rPr lang="en-US" sz="1900" b="1" i="0" u="none">
                <a:solidFill>
                  <a:srgbClr val="000000"/>
                </a:solidFill>
                <a:latin typeface="Courier New"/>
                <a:ea typeface="Courier New"/>
                <a:cs typeface="Courier New"/>
                <a:sym typeface="Courier New"/>
              </a:rPr>
              <a:t>('ENSR00000165384');</a:t>
            </a:r>
          </a:p>
          <a:p>
            <a:pPr marL="0" marR="0" lvl="0" indent="0" algn="l" rtl="0">
              <a:lnSpc>
                <a:spcPct val="80000"/>
              </a:lnSpc>
              <a:spcBef>
                <a:spcPts val="0"/>
              </a:spcBef>
              <a:spcAft>
                <a:spcPts val="0"/>
              </a:spcAft>
              <a:buClr>
                <a:srgbClr val="000000"/>
              </a:buClr>
              <a:buFont typeface="Arial"/>
              <a:buNone/>
            </a:pPr>
            <a:endParaRPr sz="1900" b="1" i="0" u="none">
              <a:solidFill>
                <a:srgbClr val="000000"/>
              </a:solidFill>
              <a:latin typeface="Courier New"/>
              <a:ea typeface="Courier New"/>
              <a:cs typeface="Courier New"/>
              <a:sym typeface="Courier New"/>
            </a:endParaRPr>
          </a:p>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foreach my $</a:t>
            </a:r>
            <a:r>
              <a:rPr lang="en-US" sz="1900" b="1" i="0" u="none">
                <a:solidFill>
                  <a:srgbClr val="3EC32C"/>
                </a:solidFill>
                <a:latin typeface="Courier New"/>
                <a:ea typeface="Courier New"/>
                <a:cs typeface="Courier New"/>
                <a:sym typeface="Courier New"/>
              </a:rPr>
              <a:t>cell_rf </a:t>
            </a:r>
            <a:r>
              <a:rPr lang="en-US" sz="1900" b="1" i="0" u="none">
                <a:solidFill>
                  <a:srgbClr val="000000"/>
                </a:solidFill>
                <a:latin typeface="Courier New"/>
                <a:ea typeface="Courier New"/>
                <a:cs typeface="Courier New"/>
                <a:sym typeface="Courier New"/>
              </a:rPr>
              <a:t>(@{$</a:t>
            </a:r>
            <a:r>
              <a:rPr lang="en-US" sz="1900" b="1" i="0" u="none">
                <a:solidFill>
                  <a:srgbClr val="0000FF"/>
                </a:solidFill>
                <a:latin typeface="Courier New"/>
                <a:ea typeface="Courier New"/>
                <a:cs typeface="Courier New"/>
                <a:sym typeface="Courier New"/>
              </a:rPr>
              <a:t>rfs</a:t>
            </a:r>
            <a:r>
              <a:rPr lang="en-US" sz="1900" b="1" i="0" u="none">
                <a:solidFill>
                  <a:srgbClr val="000000"/>
                </a:solidFill>
                <a:latin typeface="Courier New"/>
                <a:ea typeface="Courier New"/>
                <a:cs typeface="Courier New"/>
                <a:sym typeface="Courier New"/>
              </a:rPr>
              <a:t>}){</a:t>
            </a:r>
          </a:p>
          <a:p>
            <a:pPr marL="0" marR="0" lvl="0" indent="0" algn="l" rtl="0">
              <a:lnSpc>
                <a:spcPct val="80000"/>
              </a:lnSpc>
              <a:spcBef>
                <a:spcPts val="0"/>
              </a:spcBef>
              <a:spcAft>
                <a:spcPts val="0"/>
              </a:spcAft>
              <a:buClr>
                <a:srgbClr val="000000"/>
              </a:buClr>
              <a:buSzPct val="25000"/>
              <a:buFont typeface="Courier New"/>
              <a:buNone/>
            </a:pPr>
            <a:r>
              <a:rPr lang="en-US" sz="1900" b="0" i="1" u="none">
                <a:solidFill>
                  <a:srgbClr val="000000"/>
                </a:solidFill>
                <a:latin typeface="Courier New"/>
                <a:ea typeface="Courier New"/>
                <a:cs typeface="Courier New"/>
                <a:sym typeface="Courier New"/>
              </a:rPr>
              <a:t>#The stable id will always be 'ENSR00000165384'</a:t>
            </a:r>
          </a:p>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  print $</a:t>
            </a:r>
            <a:r>
              <a:rPr lang="en-US" sz="1900" b="1" i="0" u="none">
                <a:solidFill>
                  <a:srgbClr val="3EC32C"/>
                </a:solidFill>
                <a:latin typeface="Courier New"/>
                <a:ea typeface="Courier New"/>
                <a:cs typeface="Courier New"/>
                <a:sym typeface="Courier New"/>
              </a:rPr>
              <a:t>cell_rf</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stable_id</a:t>
            </a:r>
            <a:r>
              <a:rPr lang="en-US" sz="1900" b="1" i="0" u="none">
                <a:solidFill>
                  <a:srgbClr val="000000"/>
                </a:solidFill>
                <a:latin typeface="Courier New"/>
                <a:ea typeface="Courier New"/>
                <a:cs typeface="Courier New"/>
                <a:sym typeface="Courier New"/>
              </a:rPr>
              <a:t>.": \n";</a:t>
            </a:r>
          </a:p>
          <a:p>
            <a:pPr marL="0" marR="0" lvl="0" indent="0" algn="l" rtl="0">
              <a:lnSpc>
                <a:spcPct val="80000"/>
              </a:lnSpc>
              <a:spcBef>
                <a:spcPts val="0"/>
              </a:spcBef>
              <a:spcAft>
                <a:spcPts val="0"/>
              </a:spcAft>
              <a:buClr>
                <a:srgbClr val="000000"/>
              </a:buClr>
              <a:buFont typeface="Arial"/>
              <a:buNone/>
            </a:pPr>
            <a:endParaRPr sz="1900" b="1" i="0" u="none">
              <a:solidFill>
                <a:srgbClr val="000000"/>
              </a:solidFill>
              <a:latin typeface="Courier New"/>
              <a:ea typeface="Courier New"/>
              <a:cs typeface="Courier New"/>
              <a:sym typeface="Courier New"/>
            </a:endParaRPr>
          </a:p>
          <a:p>
            <a:pPr marL="0" marR="0" lvl="0" indent="0" algn="l" rtl="0">
              <a:lnSpc>
                <a:spcPct val="80000"/>
              </a:lnSpc>
              <a:spcBef>
                <a:spcPts val="0"/>
              </a:spcBef>
              <a:spcAft>
                <a:spcPts val="0"/>
              </a:spcAft>
              <a:buClr>
                <a:srgbClr val="000000"/>
              </a:buClr>
              <a:buSzPct val="25000"/>
              <a:buFont typeface="Courier New"/>
              <a:buNone/>
            </a:pPr>
            <a:r>
              <a:rPr lang="en-US" sz="1900" b="0" i="1" u="none">
                <a:solidFill>
                  <a:srgbClr val="000000"/>
                </a:solidFill>
                <a:latin typeface="Courier New"/>
                <a:ea typeface="Courier New"/>
                <a:cs typeface="Courier New"/>
                <a:sym typeface="Courier New"/>
              </a:rPr>
              <a:t>#But now it will be for a specific cell type</a:t>
            </a:r>
          </a:p>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  print "\tCell: ".$</a:t>
            </a:r>
            <a:r>
              <a:rPr lang="en-US" sz="1900" b="1" i="0" u="none">
                <a:solidFill>
                  <a:srgbClr val="3EC32C"/>
                </a:solidFill>
                <a:latin typeface="Courier New"/>
                <a:ea typeface="Courier New"/>
                <a:cs typeface="Courier New"/>
                <a:sym typeface="Courier New"/>
              </a:rPr>
              <a:t>cell_rf</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cell_type</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name</a:t>
            </a:r>
            <a:r>
              <a:rPr lang="en-US" sz="1900" b="1" i="0" u="none">
                <a:solidFill>
                  <a:srgbClr val="000000"/>
                </a:solidFill>
                <a:latin typeface="Courier New"/>
                <a:ea typeface="Courier New"/>
                <a:cs typeface="Courier New"/>
                <a:sym typeface="Courier New"/>
              </a:rPr>
              <a:t>."\n";</a:t>
            </a:r>
          </a:p>
          <a:p>
            <a:pPr marL="0" marR="0" lvl="0" indent="0" algn="l" rtl="0">
              <a:lnSpc>
                <a:spcPct val="80000"/>
              </a:lnSpc>
              <a:spcBef>
                <a:spcPts val="0"/>
              </a:spcBef>
              <a:spcAft>
                <a:spcPts val="0"/>
              </a:spcAft>
              <a:buClr>
                <a:srgbClr val="000000"/>
              </a:buClr>
              <a:buFont typeface="Arial"/>
              <a:buNone/>
            </a:pPr>
            <a:endParaRPr sz="1900" b="1" i="0" u="none">
              <a:solidFill>
                <a:srgbClr val="000000"/>
              </a:solidFill>
              <a:latin typeface="Courier New"/>
              <a:ea typeface="Courier New"/>
              <a:cs typeface="Courier New"/>
              <a:sym typeface="Courier New"/>
            </a:endParaRPr>
          </a:p>
          <a:p>
            <a:pPr marL="0" marR="0" lvl="0" indent="0" algn="l" rtl="0">
              <a:lnSpc>
                <a:spcPct val="80000"/>
              </a:lnSpc>
              <a:spcBef>
                <a:spcPts val="0"/>
              </a:spcBef>
              <a:spcAft>
                <a:spcPts val="0"/>
              </a:spcAft>
              <a:buClr>
                <a:srgbClr val="000000"/>
              </a:buClr>
              <a:buSzPct val="25000"/>
              <a:buFont typeface="Courier New"/>
              <a:buNone/>
            </a:pPr>
            <a:r>
              <a:rPr lang="en-US" sz="1900" b="0" i="1" u="none">
                <a:solidFill>
                  <a:srgbClr val="000000"/>
                </a:solidFill>
                <a:latin typeface="Courier New"/>
                <a:ea typeface="Courier New"/>
                <a:cs typeface="Courier New"/>
                <a:sym typeface="Courier New"/>
              </a:rPr>
              <a:t>#It will also contain cell-specific annotation</a:t>
            </a:r>
          </a:p>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  print "\tType: ".$</a:t>
            </a:r>
            <a:r>
              <a:rPr lang="en-US" sz="1900" b="1" i="0" u="none">
                <a:solidFill>
                  <a:srgbClr val="3EC32C"/>
                </a:solidFill>
                <a:latin typeface="Courier New"/>
                <a:ea typeface="Courier New"/>
                <a:cs typeface="Courier New"/>
                <a:sym typeface="Courier New"/>
              </a:rPr>
              <a:t>cell_rf</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feature_type</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name</a:t>
            </a:r>
            <a:r>
              <a:rPr lang="en-US" sz="1900" b="1" i="0" u="none">
                <a:solidFill>
                  <a:srgbClr val="000000"/>
                </a:solidFill>
                <a:latin typeface="Courier New"/>
                <a:ea typeface="Courier New"/>
                <a:cs typeface="Courier New"/>
                <a:sym typeface="Courier New"/>
              </a:rPr>
              <a:t>."\n";</a:t>
            </a:r>
          </a:p>
          <a:p>
            <a:pPr marL="0" marR="0" lvl="0" indent="0" algn="l" rtl="0">
              <a:lnSpc>
                <a:spcPct val="80000"/>
              </a:lnSpc>
              <a:spcBef>
                <a:spcPts val="0"/>
              </a:spcBef>
              <a:spcAft>
                <a:spcPts val="0"/>
              </a:spcAft>
              <a:buClr>
                <a:srgbClr val="000000"/>
              </a:buClr>
              <a:buFont typeface="Arial"/>
              <a:buNone/>
            </a:pPr>
            <a:endParaRPr sz="1900" b="1" i="0" u="none">
              <a:solidFill>
                <a:srgbClr val="000000"/>
              </a:solidFill>
              <a:latin typeface="Courier New"/>
              <a:ea typeface="Courier New"/>
              <a:cs typeface="Courier New"/>
              <a:sym typeface="Courier New"/>
            </a:endParaRPr>
          </a:p>
          <a:p>
            <a:pPr marL="0" marR="0" lvl="0" indent="0" algn="l" rtl="0">
              <a:lnSpc>
                <a:spcPct val="80000"/>
              </a:lnSpc>
              <a:spcBef>
                <a:spcPts val="0"/>
              </a:spcBef>
              <a:spcAft>
                <a:spcPts val="0"/>
              </a:spcAft>
              <a:buClr>
                <a:srgbClr val="000000"/>
              </a:buClr>
              <a:buSzPct val="25000"/>
              <a:buFont typeface="Courier New"/>
              <a:buNone/>
            </a:pPr>
            <a:r>
              <a:rPr lang="en-US" sz="1900" b="0" i="1" u="none">
                <a:solidFill>
                  <a:srgbClr val="000000"/>
                </a:solidFill>
                <a:latin typeface="Courier New"/>
                <a:ea typeface="Courier New"/>
                <a:cs typeface="Courier New"/>
                <a:sym typeface="Courier New"/>
              </a:rPr>
              <a:t>#And cell-specific extra boundaries</a:t>
            </a:r>
          </a:p>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  print "\t".$</a:t>
            </a:r>
            <a:r>
              <a:rPr lang="en-US" sz="1900" b="1" i="0" u="none">
                <a:solidFill>
                  <a:srgbClr val="3EC32C"/>
                </a:solidFill>
                <a:latin typeface="Courier New"/>
                <a:ea typeface="Courier New"/>
                <a:cs typeface="Courier New"/>
                <a:sym typeface="Courier New"/>
              </a:rPr>
              <a:t>cell_rf</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seq_region_name</a:t>
            </a:r>
            <a:r>
              <a:rPr lang="en-US" sz="1900" b="1" i="0" u="none">
                <a:solidFill>
                  <a:srgbClr val="000000"/>
                </a:solidFill>
                <a:latin typeface="Courier New"/>
                <a:ea typeface="Courier New"/>
                <a:cs typeface="Courier New"/>
                <a:sym typeface="Courier New"/>
              </a:rPr>
              <a:t>.":".</a:t>
            </a:r>
          </a:p>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    $</a:t>
            </a:r>
            <a:r>
              <a:rPr lang="en-US" sz="1900" b="1" i="0" u="none">
                <a:solidFill>
                  <a:srgbClr val="3EC32C"/>
                </a:solidFill>
                <a:latin typeface="Courier New"/>
                <a:ea typeface="Courier New"/>
                <a:cs typeface="Courier New"/>
                <a:sym typeface="Courier New"/>
              </a:rPr>
              <a:t>cell_rf</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bound_start</a:t>
            </a:r>
            <a:r>
              <a:rPr lang="en-US" sz="1900" b="1" i="0" u="none">
                <a:solidFill>
                  <a:srgbClr val="000000"/>
                </a:solidFill>
                <a:latin typeface="Courier New"/>
                <a:ea typeface="Courier New"/>
                <a:cs typeface="Courier New"/>
                <a:sym typeface="Courier New"/>
              </a:rPr>
              <a:t>."..".$</a:t>
            </a:r>
            <a:r>
              <a:rPr lang="en-US" sz="1900" b="1" i="0" u="none">
                <a:solidFill>
                  <a:srgbClr val="3EC32C"/>
                </a:solidFill>
                <a:latin typeface="Courier New"/>
                <a:ea typeface="Courier New"/>
                <a:cs typeface="Courier New"/>
                <a:sym typeface="Courier New"/>
              </a:rPr>
              <a:t>cell_rf</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start</a:t>
            </a:r>
            <a:r>
              <a:rPr lang="en-US" sz="1900" b="1" i="0" u="none">
                <a:solidFill>
                  <a:srgbClr val="000000"/>
                </a:solidFill>
                <a:latin typeface="Courier New"/>
                <a:ea typeface="Courier New"/>
                <a:cs typeface="Courier New"/>
                <a:sym typeface="Courier New"/>
              </a:rPr>
              <a:t>."-".</a:t>
            </a:r>
          </a:p>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    $</a:t>
            </a:r>
            <a:r>
              <a:rPr lang="en-US" sz="1900" b="1" i="0" u="none">
                <a:solidFill>
                  <a:srgbClr val="3EC32C"/>
                </a:solidFill>
                <a:latin typeface="Courier New"/>
                <a:ea typeface="Courier New"/>
                <a:cs typeface="Courier New"/>
                <a:sym typeface="Courier New"/>
              </a:rPr>
              <a:t>cell_rf</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end</a:t>
            </a:r>
            <a:r>
              <a:rPr lang="en-US" sz="1900" b="1" i="0" u="none">
                <a:solidFill>
                  <a:srgbClr val="000000"/>
                </a:solidFill>
                <a:latin typeface="Courier New"/>
                <a:ea typeface="Courier New"/>
                <a:cs typeface="Courier New"/>
                <a:sym typeface="Courier New"/>
              </a:rPr>
              <a:t>."..". $</a:t>
            </a:r>
            <a:r>
              <a:rPr lang="en-US" sz="1900" b="1" i="0" u="none">
                <a:solidFill>
                  <a:srgbClr val="3EC32C"/>
                </a:solidFill>
                <a:latin typeface="Courier New"/>
                <a:ea typeface="Courier New"/>
                <a:cs typeface="Courier New"/>
                <a:sym typeface="Courier New"/>
              </a:rPr>
              <a:t>cell_rf</a:t>
            </a:r>
            <a:r>
              <a:rPr lang="en-US" sz="1900" b="1" i="0" u="none">
                <a:solidFill>
                  <a:srgbClr val="00000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bound_end</a:t>
            </a:r>
            <a:r>
              <a:rPr lang="en-US" sz="1900" b="1" i="0" u="none">
                <a:solidFill>
                  <a:srgbClr val="000000"/>
                </a:solidFill>
                <a:latin typeface="Courier New"/>
                <a:ea typeface="Courier New"/>
                <a:cs typeface="Courier New"/>
                <a:sym typeface="Courier New"/>
              </a:rPr>
              <a:t>."\n";</a:t>
            </a:r>
          </a:p>
          <a:p>
            <a:pPr marL="0" marR="0" lvl="0" indent="0" algn="l" rtl="0">
              <a:lnSpc>
                <a:spcPct val="80000"/>
              </a:lnSpc>
              <a:spcBef>
                <a:spcPts val="0"/>
              </a:spcBef>
              <a:spcAft>
                <a:spcPts val="0"/>
              </a:spcAft>
              <a:buClr>
                <a:srgbClr val="000000"/>
              </a:buClr>
              <a:buSzPct val="25000"/>
              <a:buFont typeface="Courier New"/>
              <a:buNone/>
            </a:pPr>
            <a:r>
              <a:rPr lang="en-US" sz="1900" b="1" i="0" u="none">
                <a:solidFill>
                  <a:srgbClr val="000000"/>
                </a:solidFill>
                <a:latin typeface="Courier New"/>
                <a:ea typeface="Courier New"/>
                <a:cs typeface="Courier New"/>
                <a:sym typeface="Courier New"/>
              </a:rPr>
              <a:t>}</a:t>
            </a:r>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5"/>
        <p:cNvGrpSpPr/>
        <p:nvPr/>
      </p:nvGrpSpPr>
      <p:grpSpPr>
        <a:xfrm>
          <a:off x="0" y="0"/>
          <a:ext cx="0" cy="0"/>
          <a:chOff x="0" y="0"/>
          <a:chExt cx="0" cy="0"/>
        </a:xfrm>
      </p:grpSpPr>
      <p:sp>
        <p:nvSpPr>
          <p:cNvPr id="506" name="Shape 506"/>
          <p:cNvSpPr txBox="1"/>
          <p:nvPr/>
        </p:nvSpPr>
        <p:spPr>
          <a:xfrm>
            <a:off x="685800" y="-171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Example:  Cell-specific RegulatoryFeature details</a:t>
            </a:r>
          </a:p>
        </p:txBody>
      </p:sp>
      <p:sp>
        <p:nvSpPr>
          <p:cNvPr id="507" name="Shape 507"/>
          <p:cNvSpPr txBox="1"/>
          <p:nvPr/>
        </p:nvSpPr>
        <p:spPr>
          <a:xfrm>
            <a:off x="1908175" y="981075"/>
            <a:ext cx="5321299" cy="5400675"/>
          </a:xfrm>
          <a:prstGeom prst="rect">
            <a:avLst/>
          </a:prstGeom>
          <a:noFill/>
          <a:ln>
            <a:noFill/>
          </a:ln>
        </p:spPr>
        <p:txBody>
          <a:bodyPr lIns="90000" tIns="46800" rIns="90000" bIns="46800" anchor="t" anchorCtr="0">
            <a:noAutofit/>
          </a:bodyPr>
          <a:lstStyle/>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ENSR00000165384: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Cell: Monocytes-CD14+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Type: Promoter Flanking Region</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1:54498695..54498695-54500094..54500094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ENSR00000165384: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Cell: A549</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Type: Promoter Flanking Region</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1:54498695..54498695-54500094..54500094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ENSR00000165384: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Cell: HUVEC</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Type: Promoter Flanking Region</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1:54498695..54498695-54500094..54500094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ENSR00000165384: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Cell: HMEC</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Type: Promoter Flanking Region</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1:54498695..54498695-54500094..54500094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ENSR00000165384: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Cell: NHLF</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Type: Promoter Flanking Region</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1:54498695..54498695-54500094..54500094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ENSR00000165384: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Cell: HSMMtube</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Type: Promoter Flanking Region</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1:54498695..54498695-54500094..54500094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ENSR00000165384: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Cell: MultiCell</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Type: Promoter Flanking Region</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1:54498695..54498695-54500094..54500094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ENSR00000165384:</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Cell: DND-41</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Type: Promoter Flanking Region</a:t>
            </a:r>
          </a:p>
          <a:p>
            <a:pPr marL="0" marR="0" lvl="0" indent="0" algn="l" rtl="0">
              <a:lnSpc>
                <a:spcPct val="80000"/>
              </a:lnSpc>
              <a:spcBef>
                <a:spcPts val="0"/>
              </a:spcBef>
              <a:spcAft>
                <a:spcPts val="0"/>
              </a:spcAft>
              <a:buClr>
                <a:srgbClr val="000000"/>
              </a:buClr>
              <a:buSzPct val="25000"/>
              <a:buFont typeface="Courier New"/>
              <a:buNone/>
            </a:pPr>
            <a:r>
              <a:rPr lang="en-US" sz="1300" b="1" i="0" u="none">
                <a:solidFill>
                  <a:srgbClr val="000000"/>
                </a:solidFill>
                <a:latin typeface="Courier New"/>
                <a:ea typeface="Courier New"/>
                <a:cs typeface="Courier New"/>
                <a:sym typeface="Courier New"/>
              </a:rPr>
              <a:t>	1:54498695..54498695-54500094..54500094</a:t>
            </a:r>
          </a:p>
        </p:txBody>
      </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3"/>
        <p:cNvGrpSpPr/>
        <p:nvPr/>
      </p:nvGrpSpPr>
      <p:grpSpPr>
        <a:xfrm>
          <a:off x="0" y="0"/>
          <a:ext cx="0" cy="0"/>
          <a:chOff x="0" y="0"/>
          <a:chExt cx="0" cy="0"/>
        </a:xfrm>
      </p:grpSpPr>
      <p:sp>
        <p:nvSpPr>
          <p:cNvPr id="514" name="Shape 514"/>
          <p:cNvSpPr txBox="1"/>
          <p:nvPr/>
        </p:nvSpPr>
        <p:spPr>
          <a:xfrm>
            <a:off x="539750" y="211137"/>
            <a:ext cx="8208962"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200" b="1" i="1" u="none">
                <a:solidFill>
                  <a:srgbClr val="FF6600"/>
                </a:solidFill>
                <a:latin typeface="Arial"/>
                <a:ea typeface="Arial"/>
                <a:cs typeface="Arial"/>
                <a:sym typeface="Arial"/>
              </a:rPr>
              <a:t>Example:  What AnnotatedFeatures support this RegulatoryFeature?</a:t>
            </a:r>
          </a:p>
        </p:txBody>
      </p:sp>
      <p:sp>
        <p:nvSpPr>
          <p:cNvPr id="515" name="Shape 515"/>
          <p:cNvSpPr txBox="1"/>
          <p:nvPr/>
        </p:nvSpPr>
        <p:spPr>
          <a:xfrm>
            <a:off x="0" y="1341437"/>
            <a:ext cx="9144000" cy="496728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#This gets the 'MultiCell' Regulatory Feature</a:t>
            </a: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my $</a:t>
            </a:r>
            <a:r>
              <a:rPr lang="en-US" sz="2100" b="1" i="0" u="none">
                <a:solidFill>
                  <a:srgbClr val="0000FF"/>
                </a:solidFill>
                <a:latin typeface="Courier New"/>
                <a:ea typeface="Courier New"/>
                <a:cs typeface="Courier New"/>
                <a:sym typeface="Courier New"/>
              </a:rPr>
              <a:t>rf</a:t>
            </a:r>
            <a:r>
              <a:rPr lang="en-US" sz="2100" b="1" i="0" u="none">
                <a:solidFill>
                  <a:srgbClr val="00000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a:t>
            </a:r>
            <a:r>
              <a:rPr lang="en-US" sz="2100" b="1" i="0" u="none">
                <a:solidFill>
                  <a:srgbClr val="0000FF"/>
                </a:solidFill>
                <a:latin typeface="Courier New"/>
                <a:ea typeface="Courier New"/>
                <a:cs typeface="Courier New"/>
                <a:sym typeface="Courier New"/>
              </a:rPr>
              <a:t>regfeat_adaptor</a:t>
            </a:r>
            <a:r>
              <a:rPr lang="en-US" sz="2100" b="1" i="0" u="none">
                <a:solidFill>
                  <a:srgbClr val="000000"/>
                </a:solidFill>
                <a:latin typeface="Courier New"/>
                <a:ea typeface="Courier New"/>
                <a:cs typeface="Courier New"/>
                <a:sym typeface="Courier New"/>
              </a:rPr>
              <a:t>-&gt;</a:t>
            </a:r>
            <a:r>
              <a:rPr lang="en-US" sz="2100" b="1" i="0" u="none">
                <a:solidFill>
                  <a:srgbClr val="FF6600"/>
                </a:solidFill>
                <a:latin typeface="Courier New"/>
                <a:ea typeface="Courier New"/>
                <a:cs typeface="Courier New"/>
                <a:sym typeface="Courier New"/>
              </a:rPr>
              <a:t>fetch_by_stable_id</a:t>
            </a:r>
            <a:r>
              <a:rPr lang="en-US" sz="2100" b="1"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2100" b="1" i="0" u="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my @</a:t>
            </a:r>
            <a:r>
              <a:rPr lang="en-US" sz="2100" b="1" i="0" u="none">
                <a:solidFill>
                  <a:srgbClr val="790780"/>
                </a:solidFill>
                <a:latin typeface="Courier New"/>
                <a:ea typeface="Courier New"/>
                <a:cs typeface="Courier New"/>
                <a:sym typeface="Courier New"/>
              </a:rPr>
              <a:t>annotated_features</a:t>
            </a:r>
            <a:r>
              <a:rPr lang="en-US" sz="2100" b="1" i="0" u="none">
                <a:solidFill>
                  <a:srgbClr val="00000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a:t>
            </a:r>
            <a:r>
              <a:rPr lang="en-US" sz="2100" b="1" i="0" u="none">
                <a:solidFill>
                  <a:srgbClr val="0000FF"/>
                </a:solidFill>
                <a:latin typeface="Courier New"/>
                <a:ea typeface="Courier New"/>
                <a:cs typeface="Courier New"/>
                <a:sym typeface="Courier New"/>
              </a:rPr>
              <a:t>rf</a:t>
            </a:r>
            <a:r>
              <a:rPr lang="en-US" sz="2100" b="1" i="0" u="none">
                <a:solidFill>
                  <a:srgbClr val="000000"/>
                </a:solidFill>
                <a:latin typeface="Courier New"/>
                <a:ea typeface="Courier New"/>
                <a:cs typeface="Courier New"/>
                <a:sym typeface="Courier New"/>
              </a:rPr>
              <a:t>-&gt;</a:t>
            </a:r>
            <a:r>
              <a:rPr lang="en-US" sz="2100" b="1" i="0" u="none">
                <a:solidFill>
                  <a:srgbClr val="FF6600"/>
                </a:solidFill>
                <a:latin typeface="Courier New"/>
                <a:ea typeface="Courier New"/>
                <a:cs typeface="Courier New"/>
                <a:sym typeface="Courier New"/>
              </a:rPr>
              <a:t>regulatory_attributes</a:t>
            </a:r>
            <a:r>
              <a:rPr lang="en-US" sz="2100" b="1" i="0" u="none">
                <a:solidFill>
                  <a:srgbClr val="000000"/>
                </a:solidFill>
                <a:latin typeface="Courier New"/>
                <a:ea typeface="Courier New"/>
                <a:cs typeface="Courier New"/>
                <a:sym typeface="Courier New"/>
              </a:rPr>
              <a:t>('annotated')};</a:t>
            </a:r>
          </a:p>
          <a:p>
            <a:pPr marL="0" marR="0" lvl="0" indent="0" algn="l" rtl="0">
              <a:lnSpc>
                <a:spcPct val="100000"/>
              </a:lnSpc>
              <a:spcBef>
                <a:spcPts val="0"/>
              </a:spcBef>
              <a:spcAft>
                <a:spcPts val="0"/>
              </a:spcAft>
              <a:buClr>
                <a:srgbClr val="000000"/>
              </a:buClr>
              <a:buFont typeface="Arial"/>
              <a:buNone/>
            </a:pPr>
            <a:endParaRPr sz="2100" b="1" i="0" u="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#Get annotated features supporting a regulatory feature</a:t>
            </a: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foreach my $</a:t>
            </a:r>
            <a:r>
              <a:rPr lang="en-US" sz="2100" b="1" i="0" u="none">
                <a:solidFill>
                  <a:srgbClr val="790780"/>
                </a:solidFill>
                <a:latin typeface="Courier New"/>
                <a:ea typeface="Courier New"/>
                <a:cs typeface="Courier New"/>
                <a:sym typeface="Courier New"/>
              </a:rPr>
              <a:t>annotated_feature </a:t>
            </a:r>
            <a:r>
              <a:rPr lang="en-US" sz="2100" b="1" i="0" u="none">
                <a:solidFill>
                  <a:srgbClr val="000000"/>
                </a:solidFill>
                <a:latin typeface="Courier New"/>
                <a:ea typeface="Courier New"/>
                <a:cs typeface="Courier New"/>
                <a:sym typeface="Courier New"/>
              </a:rPr>
              <a:t>(@annotated_features) {</a:t>
            </a: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  print $</a:t>
            </a:r>
            <a:r>
              <a:rPr lang="en-US" sz="2100" b="1" i="0" u="none">
                <a:solidFill>
                  <a:srgbClr val="790780"/>
                </a:solidFill>
                <a:latin typeface="Courier New"/>
                <a:ea typeface="Courier New"/>
                <a:cs typeface="Courier New"/>
                <a:sym typeface="Courier New"/>
              </a:rPr>
              <a:t>annotated_feature</a:t>
            </a:r>
            <a:r>
              <a:rPr lang="en-US" sz="2100" b="1" i="0" u="none">
                <a:solidFill>
                  <a:srgbClr val="000000"/>
                </a:solidFill>
                <a:latin typeface="Courier New"/>
                <a:ea typeface="Courier New"/>
                <a:cs typeface="Courier New"/>
                <a:sym typeface="Courier New"/>
              </a:rPr>
              <a:t>-&gt;</a:t>
            </a:r>
            <a:r>
              <a:rPr lang="en-US" sz="2100" b="1" i="0" u="none">
                <a:solidFill>
                  <a:srgbClr val="FF6600"/>
                </a:solidFill>
                <a:latin typeface="Courier New"/>
                <a:ea typeface="Courier New"/>
                <a:cs typeface="Courier New"/>
                <a:sym typeface="Courier New"/>
              </a:rPr>
              <a:t>display_label</a:t>
            </a:r>
            <a:r>
              <a:rPr lang="en-US" sz="2100" b="1" i="0" u="none">
                <a:solidFill>
                  <a:srgbClr val="000000"/>
                </a:solidFill>
                <a:latin typeface="Courier New"/>
                <a:ea typeface="Courier New"/>
                <a:cs typeface="Courier New"/>
                <a:sym typeface="Courier New"/>
              </a:rPr>
              <a:t>."\t";</a:t>
            </a: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  print $</a:t>
            </a:r>
            <a:r>
              <a:rPr lang="en-US" sz="2100" b="1" i="0" u="none">
                <a:solidFill>
                  <a:srgbClr val="790780"/>
                </a:solidFill>
                <a:latin typeface="Courier New"/>
                <a:ea typeface="Courier New"/>
                <a:cs typeface="Courier New"/>
                <a:sym typeface="Courier New"/>
              </a:rPr>
              <a:t>annotated_feature</a:t>
            </a:r>
            <a:r>
              <a:rPr lang="en-US" sz="2100" b="1" i="0" u="none">
                <a:solidFill>
                  <a:srgbClr val="000000"/>
                </a:solidFill>
                <a:latin typeface="Courier New"/>
                <a:ea typeface="Courier New"/>
                <a:cs typeface="Courier New"/>
                <a:sym typeface="Courier New"/>
              </a:rPr>
              <a:t>-&gt;</a:t>
            </a:r>
            <a:r>
              <a:rPr lang="en-US" sz="2100" b="1" i="0" u="none">
                <a:solidFill>
                  <a:srgbClr val="FF6600"/>
                </a:solidFill>
                <a:latin typeface="Courier New"/>
                <a:ea typeface="Courier New"/>
                <a:cs typeface="Courier New"/>
                <a:sym typeface="Courier New"/>
              </a:rPr>
              <a:t>score</a:t>
            </a:r>
            <a:r>
              <a:rPr lang="en-US" sz="2100" b="1" i="0" u="none">
                <a:solidFill>
                  <a:srgbClr val="000000"/>
                </a:solidFill>
                <a:latin typeface="Courier New"/>
                <a:ea typeface="Courier New"/>
                <a:cs typeface="Courier New"/>
                <a:sym typeface="Courier New"/>
              </a:rPr>
              <a:t>."\t";</a:t>
            </a: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  say   $</a:t>
            </a:r>
            <a:r>
              <a:rPr lang="en-US" sz="2100" b="1" i="0" u="none">
                <a:solidFill>
                  <a:srgbClr val="790780"/>
                </a:solidFill>
                <a:latin typeface="Courier New"/>
                <a:ea typeface="Courier New"/>
                <a:cs typeface="Courier New"/>
                <a:sym typeface="Courier New"/>
              </a:rPr>
              <a:t>annotated_feature</a:t>
            </a:r>
            <a:r>
              <a:rPr lang="en-US" sz="2100" b="1" i="0" u="none">
                <a:solidFill>
                  <a:srgbClr val="000000"/>
                </a:solidFill>
                <a:latin typeface="Courier New"/>
                <a:ea typeface="Courier New"/>
                <a:cs typeface="Courier New"/>
                <a:sym typeface="Courier New"/>
              </a:rPr>
              <a:t>-&gt;</a:t>
            </a:r>
            <a:r>
              <a:rPr lang="en-US" sz="2100" b="1" i="0" u="none">
                <a:solidFill>
                  <a:srgbClr val="FF6600"/>
                </a:solidFill>
                <a:latin typeface="Courier New"/>
                <a:ea typeface="Courier New"/>
                <a:cs typeface="Courier New"/>
                <a:sym typeface="Courier New"/>
              </a:rPr>
              <a:t>summit</a:t>
            </a:r>
            <a:r>
              <a:rPr lang="en-US" sz="2100" b="1"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ct val="25000"/>
              <a:buFont typeface="Courier New"/>
              <a:buNone/>
            </a:pPr>
            <a:r>
              <a:rPr lang="en-US" sz="2100" b="1" i="0" u="none">
                <a:solidFill>
                  <a:srgbClr val="000000"/>
                </a:solidFill>
                <a:latin typeface="Courier New"/>
                <a:ea typeface="Courier New"/>
                <a:cs typeface="Courier New"/>
                <a:sym typeface="Courier New"/>
              </a:rPr>
              <a:t>}</a:t>
            </a: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1"/>
        <p:cNvGrpSpPr/>
        <p:nvPr/>
      </p:nvGrpSpPr>
      <p:grpSpPr>
        <a:xfrm>
          <a:off x="0" y="0"/>
          <a:ext cx="0" cy="0"/>
          <a:chOff x="0" y="0"/>
          <a:chExt cx="0" cy="0"/>
        </a:xfrm>
      </p:grpSpPr>
      <p:sp>
        <p:nvSpPr>
          <p:cNvPr id="522" name="Shape 522"/>
          <p:cNvSpPr txBox="1"/>
          <p:nvPr/>
        </p:nvSpPr>
        <p:spPr>
          <a:xfrm>
            <a:off x="539750" y="211137"/>
            <a:ext cx="8208962"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200" b="1" i="1" u="none">
                <a:solidFill>
                  <a:srgbClr val="FF6600"/>
                </a:solidFill>
                <a:latin typeface="Arial"/>
                <a:ea typeface="Arial"/>
                <a:cs typeface="Arial"/>
                <a:sym typeface="Arial"/>
              </a:rPr>
              <a:t>Example:  What AnnotatedFeatures support this RegulatoryFeature?</a:t>
            </a:r>
          </a:p>
        </p:txBody>
      </p:sp>
      <p:sp>
        <p:nvSpPr>
          <p:cNvPr id="523" name="Shape 523"/>
          <p:cNvSpPr txBox="1"/>
          <p:nvPr/>
        </p:nvSpPr>
        <p:spPr>
          <a:xfrm>
            <a:off x="303212" y="1268412"/>
            <a:ext cx="8813800" cy="5049837"/>
          </a:xfrm>
          <a:prstGeom prst="rect">
            <a:avLst/>
          </a:prstGeom>
          <a:noFill/>
          <a:ln>
            <a:noFill/>
          </a:ln>
        </p:spPr>
        <p:txBody>
          <a:bodyPr lIns="90000" tIns="46800" rIns="90000" bIns="46800" anchor="t" anchorCtr="0">
            <a:noAutofit/>
          </a:bodyPr>
          <a:lstStyle/>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DNase1 - HUVEC Enriched Site	40.489637	54965202</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DNase1 - K562 Enriched Site	27.862417	54965209</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DNase1 - H1ESC Enriched Site	26.207104	54965236</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HUVEC Enriched Site	125.020915	54965284</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DNase1 - HSMM Enriched Site	17.812017	54965234</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DNase1 - H1ESC Enriched Site	107.692877	54965254</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HMEC Enriched Site	84.500112	54965296</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CD4 Enriched Site	12.242441	54965282</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HepG2 Enriched Site	36.243751	54965285</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NHEK Enriched Site	156.68494	54965300</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DNase1 - K562 Enriched Site	19.889997	54965289</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HUVEC Enriched Site	47.901836	54965291</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Rad21 - K562 Enriched Site	33.054809	54965299</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K562 Enriched Site	29.488397	54965300</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NHEK Enriched Site	21.50665	54965304</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H1ESC Enriched Site	22.526458	54965314</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NHEK Enriched Site	84.547054	54965322</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CTCF - K562 Enriched Site	85.822038	54965326</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DNase1 - NHEK Enriched Site	26.878816	54965373</a:t>
            </a:r>
          </a:p>
          <a:p>
            <a:pPr marL="0" marR="0" lvl="0" indent="0" algn="l" rtl="0">
              <a:lnSpc>
                <a:spcPct val="80000"/>
              </a:lnSpc>
              <a:spcBef>
                <a:spcPts val="0"/>
              </a:spcBef>
              <a:spcAft>
                <a:spcPts val="0"/>
              </a:spcAft>
              <a:buClr>
                <a:srgbClr val="000000"/>
              </a:buClr>
              <a:buSzPct val="25000"/>
              <a:buFont typeface="Courier New"/>
              <a:buNone/>
            </a:pPr>
            <a:r>
              <a:rPr lang="en-US" sz="2000" b="0" i="0" u="none">
                <a:solidFill>
                  <a:srgbClr val="000000"/>
                </a:solidFill>
                <a:latin typeface="Courier New"/>
                <a:ea typeface="Courier New"/>
                <a:cs typeface="Courier New"/>
                <a:sym typeface="Courier New"/>
              </a:rPr>
              <a:t>DNase1 - HepG2 Enriched Site	17.995201	54965390</a:t>
            </a:r>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7"/>
        <p:cNvGrpSpPr/>
        <p:nvPr/>
      </p:nvGrpSpPr>
      <p:grpSpPr>
        <a:xfrm>
          <a:off x="0" y="0"/>
          <a:ext cx="0" cy="0"/>
          <a:chOff x="0" y="0"/>
          <a:chExt cx="0" cy="0"/>
        </a:xfrm>
      </p:grpSpPr>
      <p:sp>
        <p:nvSpPr>
          <p:cNvPr id="528" name="Shape 528"/>
          <p:cNvSpPr txBox="1"/>
          <p:nvPr/>
        </p:nvSpPr>
        <p:spPr>
          <a:xfrm>
            <a:off x="684212" y="0"/>
            <a:ext cx="7772400" cy="40481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2200" b="1" i="1" u="none">
                <a:solidFill>
                  <a:srgbClr val="FF6600"/>
                </a:solidFill>
                <a:latin typeface="Arial"/>
                <a:ea typeface="Arial"/>
                <a:cs typeface="Arial"/>
                <a:sym typeface="Arial"/>
              </a:rPr>
              <a:t>Exercise: Regulatory Features </a:t>
            </a:r>
          </a:p>
        </p:txBody>
      </p:sp>
      <p:sp>
        <p:nvSpPr>
          <p:cNvPr id="529" name="Shape 529"/>
          <p:cNvSpPr txBox="1"/>
          <p:nvPr/>
        </p:nvSpPr>
        <p:spPr>
          <a:xfrm>
            <a:off x="179386" y="333375"/>
            <a:ext cx="8856662" cy="57610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Regulatory Features</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Regulatory Features are regions in the genome for which there is some experimental evidence indicating a potential role in the regulation of gene expression.</a:t>
            </a:r>
          </a:p>
          <a:p>
            <a:pPr marL="0" marR="0" lvl="0" indent="0" algn="l" rtl="0">
              <a:lnSpc>
                <a:spcPct val="100000"/>
              </a:lnSpc>
              <a:spcBef>
                <a:spcPts val="40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1. Regulatory Features: cell type specific data</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Using the human DB, fetch the all the cell type specific regulatory features with stable ID '</a:t>
            </a:r>
            <a:r>
              <a:rPr lang="en-US" sz="1600" b="0" i="0" u="none">
                <a:solidFill>
                  <a:srgbClr val="000000"/>
                </a:solidFill>
                <a:latin typeface="Times New Roman"/>
                <a:ea typeface="Times New Roman"/>
                <a:cs typeface="Times New Roman"/>
                <a:sym typeface="Times New Roman"/>
              </a:rPr>
              <a:t>ENSR00000054736</a:t>
            </a:r>
            <a:r>
              <a:rPr lang="en-US" sz="1600" b="0" i="0" u="none">
                <a:solidFill>
                  <a:srgbClr val="000000"/>
                </a:solidFill>
                <a:latin typeface="Arial"/>
                <a:ea typeface="Arial"/>
                <a:cs typeface="Arial"/>
                <a:sym typeface="Arial"/>
              </a:rPr>
              <a:t>'.</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Print out the stable ID, bound_start/end and start/end values, name of the cell and feature type for each.</a:t>
            </a:r>
          </a:p>
          <a:p>
            <a:pPr marL="0" marR="0" lvl="0" indent="0" algn="l" rtl="0">
              <a:lnSpc>
                <a:spcPct val="100000"/>
              </a:lnSpc>
              <a:spcBef>
                <a:spcPts val="40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HINT:</a:t>
            </a:r>
            <a:r>
              <a:rPr lang="en-US" sz="1600" b="0" i="0" u="none">
                <a:solidFill>
                  <a:srgbClr val="000000"/>
                </a:solidFill>
                <a:latin typeface="Arial"/>
                <a:ea typeface="Arial"/>
                <a:cs typeface="Arial"/>
                <a:sym typeface="Arial"/>
              </a:rPr>
              <a:t> To get all the cell type specific RegulatoryFeatures use the </a:t>
            </a:r>
            <a:r>
              <a:rPr lang="en-US" sz="1600" b="0" i="1" u="none">
                <a:solidFill>
                  <a:srgbClr val="000000"/>
                </a:solidFill>
                <a:latin typeface="Arial"/>
                <a:ea typeface="Arial"/>
                <a:cs typeface="Arial"/>
                <a:sym typeface="Arial"/>
              </a:rPr>
              <a:t>fetch_all_by_stable_ID</a:t>
            </a:r>
            <a:r>
              <a:rPr lang="en-US" sz="1600" b="0" i="0" u="none">
                <a:solidFill>
                  <a:srgbClr val="000000"/>
                </a:solidFill>
                <a:latin typeface="Arial"/>
                <a:ea typeface="Arial"/>
                <a:cs typeface="Arial"/>
                <a:sym typeface="Arial"/>
              </a:rPr>
              <a:t> method from the </a:t>
            </a:r>
            <a:r>
              <a:rPr lang="en-US" sz="1600" b="0" i="1" u="none">
                <a:solidFill>
                  <a:srgbClr val="000000"/>
                </a:solidFill>
                <a:latin typeface="Arial"/>
                <a:ea typeface="Arial"/>
                <a:cs typeface="Arial"/>
                <a:sym typeface="Arial"/>
              </a:rPr>
              <a:t>RegulatoryFeatureAdaptor</a:t>
            </a:r>
            <a:r>
              <a:rPr lang="en-US" sz="1600" b="0" i="0" u="none">
                <a:solidFill>
                  <a:srgbClr val="000000"/>
                </a:solidFill>
                <a:latin typeface="Arial"/>
                <a:ea typeface="Arial"/>
                <a:cs typeface="Arial"/>
                <a:sym typeface="Arial"/>
              </a:rPr>
              <a:t>.</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General information about </a:t>
            </a:r>
            <a:r>
              <a:rPr lang="en-US" sz="1600" b="0" i="0" u="sng">
                <a:solidFill>
                  <a:schemeClr val="hlink"/>
                </a:solidFill>
                <a:latin typeface="Arial"/>
                <a:ea typeface="Arial"/>
                <a:cs typeface="Arial"/>
                <a:sym typeface="Arial"/>
                <a:hlinkClick r:id="rId3"/>
              </a:rPr>
              <a:t>Ensembl stable IDs</a:t>
            </a:r>
          </a:p>
          <a:p>
            <a:pPr marL="0" marR="0" lvl="0" indent="0" algn="l" rtl="0">
              <a:lnSpc>
                <a:spcPct val="100000"/>
              </a:lnSpc>
              <a:spcBef>
                <a:spcPts val="400"/>
              </a:spcBef>
              <a:spcAft>
                <a:spcPts val="0"/>
              </a:spcAft>
              <a:buClr>
                <a:srgbClr val="000000"/>
              </a:buClr>
              <a:buFont typeface="Arial"/>
              <a:buNone/>
            </a:pPr>
            <a:endParaRPr sz="1600" b="1"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2. Regulatory Features: What RegulatoryFeatures are near the oncogene BRCA2?</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Create a script which fetches all the RegulatoryFeatures within 1KB of the BRCA2 gene.</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Print out their stable IDs, bound_start/end and start/end values, name of the cell and feature types.</a:t>
            </a:r>
          </a:p>
          <a:p>
            <a:pPr marL="0" marR="0" lvl="0" indent="0" algn="l" rtl="0">
              <a:lnSpc>
                <a:spcPct val="100000"/>
              </a:lnSpc>
              <a:spcBef>
                <a:spcPts val="40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HINT:</a:t>
            </a:r>
            <a:r>
              <a:rPr lang="en-US" sz="1600" b="0" i="0" u="none">
                <a:solidFill>
                  <a:srgbClr val="000000"/>
                </a:solidFill>
                <a:latin typeface="Arial"/>
                <a:ea typeface="Arial"/>
                <a:cs typeface="Arial"/>
                <a:sym typeface="Arial"/>
              </a:rPr>
              <a:t> Use </a:t>
            </a:r>
            <a:r>
              <a:rPr lang="en-US" sz="1600" b="0" i="0" u="sng">
                <a:solidFill>
                  <a:schemeClr val="hlink"/>
                </a:solidFill>
                <a:latin typeface="Arial"/>
                <a:ea typeface="Arial"/>
                <a:cs typeface="Arial"/>
                <a:sym typeface="Arial"/>
                <a:hlinkClick r:id="rId4"/>
              </a:rPr>
              <a:t>fetch_all_by_external_name</a:t>
            </a:r>
            <a:r>
              <a:rPr lang="en-US" sz="1600" b="0" i="0" u="none">
                <a:solidFill>
                  <a:srgbClr val="000000"/>
                </a:solidFill>
                <a:latin typeface="Arial"/>
                <a:ea typeface="Arial"/>
                <a:cs typeface="Arial"/>
                <a:sym typeface="Arial"/>
              </a:rPr>
              <a:t> with 'BRCA2' to get the gene object from the core API. This will return a copy of the gene on a chromosome and on an </a:t>
            </a:r>
            <a:r>
              <a:rPr lang="en-US" sz="1600" b="0" i="0" u="sng">
                <a:solidFill>
                  <a:schemeClr val="hlink"/>
                </a:solidFill>
                <a:latin typeface="Arial"/>
                <a:ea typeface="Arial"/>
                <a:cs typeface="Arial"/>
                <a:sym typeface="Arial"/>
                <a:hlinkClick r:id="rId5"/>
              </a:rPr>
              <a:t>LRG</a:t>
            </a:r>
            <a:r>
              <a:rPr lang="en-US" sz="1600" b="0" i="0" u="none">
                <a:solidFill>
                  <a:srgbClr val="000000"/>
                </a:solidFill>
                <a:latin typeface="Arial"/>
                <a:ea typeface="Arial"/>
                <a:cs typeface="Arial"/>
                <a:sym typeface="Arial"/>
              </a:rPr>
              <a:t>. Use the following code to grab the right one:</a:t>
            </a:r>
            <a:br>
              <a:rPr lang="en-US" sz="1600" b="0" i="0" u="none">
                <a:solidFill>
                  <a:srgbClr val="000000"/>
                </a:solidFill>
                <a:latin typeface="Arial"/>
                <a:ea typeface="Arial"/>
                <a:cs typeface="Arial"/>
                <a:sym typeface="Arial"/>
              </a:rPr>
            </a:br>
            <a:r>
              <a:rPr lang="en-US" sz="1600" b="0" i="0" u="none">
                <a:solidFill>
                  <a:srgbClr val="000000"/>
                </a:solidFill>
                <a:latin typeface="Arial"/>
                <a:ea typeface="Arial"/>
                <a:cs typeface="Arial"/>
                <a:sym typeface="Arial"/>
              </a:rPr>
              <a:t>    my $gene = (grep {$_-&gt;slice-&gt;coord_system_name eq 'chromosome'} @genes )[0];</a:t>
            </a:r>
          </a:p>
          <a:p>
            <a:pPr marL="0" marR="0" lvl="0" indent="0" algn="l" rtl="0">
              <a:lnSpc>
                <a:spcPct val="100000"/>
              </a:lnSpc>
              <a:spcBef>
                <a:spcPts val="40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HINT:</a:t>
            </a:r>
            <a:r>
              <a:rPr lang="en-US" sz="1600" b="0" i="0" u="none">
                <a:solidFill>
                  <a:srgbClr val="000000"/>
                </a:solidFill>
                <a:latin typeface="Arial"/>
                <a:ea typeface="Arial"/>
                <a:cs typeface="Arial"/>
                <a:sym typeface="Arial"/>
              </a:rPr>
              <a:t> Look at the arguments for </a:t>
            </a:r>
            <a:r>
              <a:rPr lang="en-US" sz="1600" b="0" i="0" u="sng">
                <a:solidFill>
                  <a:schemeClr val="hlink"/>
                </a:solidFill>
                <a:latin typeface="Arial"/>
                <a:ea typeface="Arial"/>
                <a:cs typeface="Arial"/>
                <a:sym typeface="Arial"/>
                <a:hlinkClick r:id="rId6"/>
              </a:rPr>
              <a:t>fetch_by_gene_stable_id</a:t>
            </a:r>
            <a:r>
              <a:rPr lang="en-US" sz="1600" b="0" i="0" u="none">
                <a:solidFill>
                  <a:srgbClr val="000000"/>
                </a:solidFill>
                <a:latin typeface="Arial"/>
                <a:ea typeface="Arial"/>
                <a:cs typeface="Arial"/>
                <a:sym typeface="Arial"/>
              </a:rPr>
              <a:t>, or use the Gene-&gt;</a:t>
            </a:r>
            <a:r>
              <a:rPr lang="en-US" sz="1600" b="0" i="0" u="sng">
                <a:solidFill>
                  <a:schemeClr val="hlink"/>
                </a:solidFill>
                <a:latin typeface="Arial"/>
                <a:ea typeface="Arial"/>
                <a:cs typeface="Arial"/>
                <a:sym typeface="Arial"/>
                <a:hlinkClick r:id="rId7"/>
              </a:rPr>
              <a:t>feature_Slice</a:t>
            </a:r>
            <a:r>
              <a:rPr lang="en-US" sz="1600" b="0" i="0" u="none">
                <a:solidFill>
                  <a:srgbClr val="000000"/>
                </a:solidFill>
                <a:latin typeface="Arial"/>
                <a:ea typeface="Arial"/>
                <a:cs typeface="Arial"/>
                <a:sym typeface="Arial"/>
              </a:rPr>
              <a:t> method and Slice-&gt;expand methods.</a:t>
            </a:r>
          </a:p>
          <a:p>
            <a:pPr marL="0" marR="0" lvl="0" indent="0" algn="l" rtl="0">
              <a:lnSpc>
                <a:spcPct val="100000"/>
              </a:lnSpc>
              <a:spcBef>
                <a:spcPts val="0"/>
              </a:spcBef>
              <a:spcAft>
                <a:spcPts val="0"/>
              </a:spcAft>
              <a:buNone/>
            </a:pPr>
            <a:endParaRPr sz="1600" b="0" i="0" u="none">
              <a:solidFill>
                <a:srgbClr val="000000"/>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3"/>
        <p:cNvGrpSpPr/>
        <p:nvPr/>
      </p:nvGrpSpPr>
      <p:grpSpPr>
        <a:xfrm>
          <a:off x="0" y="0"/>
          <a:ext cx="0" cy="0"/>
          <a:chOff x="0" y="0"/>
          <a:chExt cx="0" cy="0"/>
        </a:xfrm>
      </p:grpSpPr>
      <p:sp>
        <p:nvSpPr>
          <p:cNvPr id="534" name="Shape 534"/>
          <p:cNvSpPr txBox="1"/>
          <p:nvPr/>
        </p:nvSpPr>
        <p:spPr>
          <a:xfrm>
            <a:off x="684212" y="0"/>
            <a:ext cx="7772400" cy="40481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2200" b="1" i="1" u="none">
                <a:solidFill>
                  <a:srgbClr val="FF6600"/>
                </a:solidFill>
                <a:latin typeface="Arial"/>
                <a:ea typeface="Arial"/>
                <a:cs typeface="Arial"/>
                <a:sym typeface="Arial"/>
              </a:rPr>
              <a:t>Exercise: Regulatory Features </a:t>
            </a:r>
          </a:p>
        </p:txBody>
      </p:sp>
      <p:sp>
        <p:nvSpPr>
          <p:cNvPr id="535" name="Shape 535"/>
          <p:cNvSpPr txBox="1"/>
          <p:nvPr/>
        </p:nvSpPr>
        <p:spPr>
          <a:xfrm>
            <a:off x="179386" y="476250"/>
            <a:ext cx="8856662" cy="57610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3. Regulatory Features: associated experimental evidence</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Now fetch just the </a:t>
            </a:r>
            <a:r>
              <a:rPr lang="en-US" sz="1600" b="0" i="0" u="none">
                <a:solidFill>
                  <a:srgbClr val="000000"/>
                </a:solidFill>
                <a:latin typeface="Times New Roman"/>
                <a:ea typeface="Times New Roman"/>
                <a:cs typeface="Times New Roman"/>
                <a:sym typeface="Times New Roman"/>
              </a:rPr>
              <a:t>ENSR00000054736 </a:t>
            </a:r>
            <a:r>
              <a:rPr lang="en-US" sz="1600" b="0" i="0" u="none">
                <a:solidFill>
                  <a:srgbClr val="000000"/>
                </a:solidFill>
                <a:latin typeface="Arial"/>
                <a:ea typeface="Arial"/>
                <a:cs typeface="Arial"/>
                <a:sym typeface="Arial"/>
              </a:rPr>
              <a:t>MultiCell feature.</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Print out the display_label, start/end values of all the underlying supporting (evidence) features.</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What is the type of the evidence feature?</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Compare with the start/end values of the regulatory feature itself.</a:t>
            </a:r>
          </a:p>
          <a:p>
            <a:pPr marL="0" marR="0" lvl="0" indent="0" algn="l" rtl="0">
              <a:lnSpc>
                <a:spcPct val="100000"/>
              </a:lnSpc>
              <a:spcBef>
                <a:spcPts val="40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HINT:</a:t>
            </a:r>
            <a:r>
              <a:rPr lang="en-US" sz="1600" b="0" i="0" u="none">
                <a:solidFill>
                  <a:srgbClr val="000000"/>
                </a:solidFill>
                <a:latin typeface="Arial"/>
                <a:ea typeface="Arial"/>
                <a:cs typeface="Arial"/>
                <a:sym typeface="Arial"/>
              </a:rPr>
              <a:t> By default the fetch_by_stable_id method returns just the MultiCell features.</a:t>
            </a:r>
          </a:p>
          <a:p>
            <a:pPr marL="0" marR="0" lvl="0" indent="0" algn="l" rtl="0">
              <a:lnSpc>
                <a:spcPct val="100000"/>
              </a:lnSpc>
              <a:spcBef>
                <a:spcPts val="40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HINT: </a:t>
            </a:r>
            <a:r>
              <a:rPr lang="en-US" sz="1600" b="0" i="0" u="none">
                <a:solidFill>
                  <a:srgbClr val="000000"/>
                </a:solidFill>
                <a:latin typeface="Arial"/>
                <a:ea typeface="Arial"/>
                <a:cs typeface="Arial"/>
                <a:sym typeface="Arial"/>
              </a:rPr>
              <a:t>Use the Perl ref function to find the type of the supporting features</a:t>
            </a:r>
          </a:p>
          <a:p>
            <a:pPr marL="0" marR="0" lvl="0" indent="0" algn="l" rtl="0">
              <a:lnSpc>
                <a:spcPct val="100000"/>
              </a:lnSpc>
              <a:spcBef>
                <a:spcPts val="400"/>
              </a:spcBef>
              <a:spcAft>
                <a:spcPts val="0"/>
              </a:spcAft>
              <a:buClr>
                <a:srgbClr val="000000"/>
              </a:buClr>
              <a:buFont typeface="Arial"/>
              <a:buNone/>
            </a:pPr>
            <a:endParaRPr sz="1600" b="0"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 </a:t>
            </a:r>
            <a:r>
              <a:rPr lang="en-US" sz="1600" b="1" i="0" u="none">
                <a:solidFill>
                  <a:srgbClr val="000000"/>
                </a:solidFill>
                <a:latin typeface="Arial"/>
                <a:ea typeface="Arial"/>
                <a:cs typeface="Arial"/>
                <a:sym typeface="Arial"/>
              </a:rPr>
              <a:t>4. Annotated Features</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Annotated Features represent the genomic location of a ERSA prediction. These correspond to regions in the genome enriched for specific events (e.g. TF binding or Histone Marks) </a:t>
            </a:r>
            <a:r>
              <a:rPr lang="en-US" sz="1600" b="0" i="1" u="none">
                <a:solidFill>
                  <a:srgbClr val="000000"/>
                </a:solidFill>
                <a:latin typeface="Arial"/>
                <a:ea typeface="Arial"/>
                <a:cs typeface="Arial"/>
                <a:sym typeface="Arial"/>
              </a:rPr>
              <a:t>aka</a:t>
            </a:r>
            <a:r>
              <a:rPr lang="en-US" sz="1600" b="0" i="0" u="none">
                <a:solidFill>
                  <a:srgbClr val="000000"/>
                </a:solidFill>
                <a:latin typeface="Arial"/>
                <a:ea typeface="Arial"/>
                <a:cs typeface="Arial"/>
                <a:sym typeface="Arial"/>
              </a:rPr>
              <a:t> 'peak calls'.</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Fetch the </a:t>
            </a:r>
            <a:r>
              <a:rPr lang="en-US" sz="1600" b="1" i="0" u="none">
                <a:solidFill>
                  <a:srgbClr val="000000"/>
                </a:solidFill>
                <a:latin typeface="Arial"/>
                <a:ea typeface="Arial"/>
                <a:cs typeface="Arial"/>
                <a:sym typeface="Arial"/>
              </a:rPr>
              <a:t>AnnotatedFeatures</a:t>
            </a:r>
            <a:r>
              <a:rPr lang="en-US" sz="1600" b="0" i="0" u="none">
                <a:solidFill>
                  <a:srgbClr val="000000"/>
                </a:solidFill>
                <a:latin typeface="Arial"/>
                <a:ea typeface="Arial"/>
                <a:cs typeface="Arial"/>
                <a:sym typeface="Arial"/>
              </a:rPr>
              <a:t> in the region Y:5000000-40000000 for the Human </a:t>
            </a:r>
            <a:r>
              <a:rPr lang="en-US" sz="1600" b="1" i="0" u="none">
                <a:solidFill>
                  <a:srgbClr val="000000"/>
                </a:solidFill>
                <a:latin typeface="Arial"/>
                <a:ea typeface="Arial"/>
                <a:cs typeface="Arial"/>
                <a:sym typeface="Arial"/>
              </a:rPr>
              <a:t>FeatureSets</a:t>
            </a:r>
            <a:r>
              <a:rPr lang="en-US" sz="1600" b="0" i="0" u="none">
                <a:solidFill>
                  <a:srgbClr val="000000"/>
                </a:solidFill>
                <a:latin typeface="Arial"/>
                <a:ea typeface="Arial"/>
                <a:cs typeface="Arial"/>
                <a:sym typeface="Arial"/>
              </a:rPr>
              <a:t> with </a:t>
            </a:r>
            <a:r>
              <a:rPr lang="en-US" sz="1600" b="1" i="0" u="none">
                <a:solidFill>
                  <a:srgbClr val="000000"/>
                </a:solidFill>
                <a:latin typeface="Arial"/>
                <a:ea typeface="Arial"/>
                <a:cs typeface="Arial"/>
                <a:sym typeface="Arial"/>
              </a:rPr>
              <a:t>name</a:t>
            </a:r>
            <a:r>
              <a:rPr lang="en-US" sz="1600" b="0" i="0" u="none">
                <a:solidFill>
                  <a:srgbClr val="000000"/>
                </a:solidFill>
                <a:latin typeface="Arial"/>
                <a:ea typeface="Arial"/>
                <a:cs typeface="Arial"/>
                <a:sym typeface="Arial"/>
              </a:rPr>
              <a:t>:</a:t>
            </a:r>
            <a:br>
              <a:rPr lang="en-US" sz="1600" b="0" i="0" u="none">
                <a:solidFill>
                  <a:srgbClr val="000000"/>
                </a:solidFill>
                <a:latin typeface="Arial"/>
                <a:ea typeface="Arial"/>
                <a:cs typeface="Arial"/>
                <a:sym typeface="Arial"/>
              </a:rPr>
            </a:br>
            <a:r>
              <a:rPr lang="en-US" sz="1600" b="0" i="0" u="none">
                <a:solidFill>
                  <a:srgbClr val="000000"/>
                </a:solidFill>
                <a:latin typeface="Arial"/>
                <a:ea typeface="Arial"/>
                <a:cs typeface="Arial"/>
                <a:sym typeface="Arial"/>
              </a:rPr>
              <a:t>    K562_DNase1_ENCODE_Duke_SWEmbl_R0005_IDR</a:t>
            </a:r>
            <a:br>
              <a:rPr lang="en-US" sz="1600" b="0" i="0" u="none">
                <a:solidFill>
                  <a:srgbClr val="000000"/>
                </a:solidFill>
                <a:latin typeface="Arial"/>
                <a:ea typeface="Arial"/>
                <a:cs typeface="Arial"/>
                <a:sym typeface="Arial"/>
              </a:rPr>
            </a:br>
            <a:r>
              <a:rPr lang="en-US" sz="1600" b="0" i="0" u="none">
                <a:solidFill>
                  <a:srgbClr val="000000"/>
                </a:solidFill>
                <a:latin typeface="Arial"/>
                <a:ea typeface="Arial"/>
                <a:cs typeface="Arial"/>
                <a:sym typeface="Arial"/>
              </a:rPr>
              <a:t>    HepG2_DNase1_ENCODE_Duke_SWEmbl_R0005_IDR</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Print the number of features returned by each, the details of the CellType (e.g. gender) associated with the FeatureSet and the details of the few features including the 'summit'.</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What are the differences and why?</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Optional: Print the properties(logic_name, display_label, parameters) of the </a:t>
            </a:r>
            <a:r>
              <a:rPr lang="en-US" sz="1600" b="1" i="0" u="none">
                <a:solidFill>
                  <a:srgbClr val="000000"/>
                </a:solidFill>
                <a:latin typeface="Arial"/>
                <a:ea typeface="Arial"/>
                <a:cs typeface="Arial"/>
                <a:sym typeface="Arial"/>
              </a:rPr>
              <a:t>Analysis</a:t>
            </a:r>
            <a:r>
              <a:rPr lang="en-US" sz="1600" b="0" i="0" u="none">
                <a:solidFill>
                  <a:srgbClr val="000000"/>
                </a:solidFill>
                <a:latin typeface="Arial"/>
                <a:ea typeface="Arial"/>
                <a:cs typeface="Arial"/>
                <a:sym typeface="Arial"/>
              </a:rPr>
              <a:t>.</a:t>
            </a:r>
          </a:p>
          <a:p>
            <a:pPr marL="0" marR="0" lvl="0" indent="0" algn="l" rtl="0">
              <a:lnSpc>
                <a:spcPct val="100000"/>
              </a:lnSpc>
              <a:spcBef>
                <a:spcPts val="0"/>
              </a:spcBef>
              <a:spcAft>
                <a:spcPts val="0"/>
              </a:spcAft>
              <a:buNone/>
            </a:pPr>
            <a:endParaRPr sz="1600" b="0" i="0" u="none">
              <a:solidFill>
                <a:srgbClr val="000000"/>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1"/>
        <p:cNvGrpSpPr/>
        <p:nvPr/>
      </p:nvGrpSpPr>
      <p:grpSpPr>
        <a:xfrm>
          <a:off x="0" y="0"/>
          <a:ext cx="0" cy="0"/>
          <a:chOff x="0" y="0"/>
          <a:chExt cx="0" cy="0"/>
        </a:xfrm>
      </p:grpSpPr>
      <p:sp>
        <p:nvSpPr>
          <p:cNvPr id="542" name="Shape 542"/>
          <p:cNvSpPr/>
          <p:nvPr/>
        </p:nvSpPr>
        <p:spPr>
          <a:xfrm>
            <a:off x="250825" y="1268412"/>
            <a:ext cx="8569325" cy="2520949"/>
          </a:xfrm>
          <a:prstGeom prst="roundRect">
            <a:avLst>
              <a:gd name="adj" fmla="val 3600"/>
            </a:avLst>
          </a:prstGeom>
          <a:solidFill>
            <a:srgbClr val="FFFFFF"/>
          </a:solidFill>
          <a:ln w="25550" cap="sq" cmpd="sng">
            <a:solidFill>
              <a:srgbClr val="0000FF"/>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543" name="Shape 543"/>
          <p:cNvSpPr txBox="1"/>
          <p:nvPr/>
        </p:nvSpPr>
        <p:spPr>
          <a:xfrm>
            <a:off x="615950" y="211137"/>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Bio::EnsEMBL::Funcgen Sets</a:t>
            </a:r>
          </a:p>
        </p:txBody>
      </p:sp>
      <p:grpSp>
        <p:nvGrpSpPr>
          <p:cNvPr id="544" name="Shape 544"/>
          <p:cNvGrpSpPr/>
          <p:nvPr/>
        </p:nvGrpSpPr>
        <p:grpSpPr>
          <a:xfrm>
            <a:off x="430212" y="1376362"/>
            <a:ext cx="2195511" cy="1330324"/>
            <a:chOff x="430212" y="1376362"/>
            <a:chExt cx="2195511" cy="1330324"/>
          </a:xfrm>
        </p:grpSpPr>
        <p:pic>
          <p:nvPicPr>
            <p:cNvPr id="545" name="Shape 545"/>
            <p:cNvPicPr preferRelativeResize="0"/>
            <p:nvPr/>
          </p:nvPicPr>
          <p:blipFill rotWithShape="1">
            <a:blip r:embed="rId3">
              <a:alphaModFix/>
            </a:blip>
            <a:srcRect/>
            <a:stretch/>
          </p:blipFill>
          <p:spPr>
            <a:xfrm>
              <a:off x="430212" y="2222500"/>
              <a:ext cx="2195511" cy="484187"/>
            </a:xfrm>
            <a:prstGeom prst="rect">
              <a:avLst/>
            </a:prstGeom>
            <a:noFill/>
            <a:ln>
              <a:noFill/>
            </a:ln>
          </p:spPr>
        </p:pic>
        <p:sp>
          <p:nvSpPr>
            <p:cNvPr id="546" name="Shape 546"/>
            <p:cNvSpPr txBox="1"/>
            <p:nvPr/>
          </p:nvSpPr>
          <p:spPr>
            <a:xfrm>
              <a:off x="947737" y="1808161"/>
              <a:ext cx="982661" cy="304799"/>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Sequence</a:t>
              </a:r>
            </a:p>
          </p:txBody>
        </p:sp>
        <p:sp>
          <p:nvSpPr>
            <p:cNvPr id="547" name="Shape 547"/>
            <p:cNvSpPr txBox="1"/>
            <p:nvPr/>
          </p:nvSpPr>
          <p:spPr>
            <a:xfrm>
              <a:off x="612775" y="1376362"/>
              <a:ext cx="1804987" cy="45878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400" b="0" i="0" u="none">
                  <a:solidFill>
                    <a:srgbClr val="000000"/>
                  </a:solidFill>
                  <a:latin typeface="Arial"/>
                  <a:ea typeface="Arial"/>
                  <a:cs typeface="Arial"/>
                  <a:sym typeface="Arial"/>
                </a:rPr>
                <a:t>InputSubset</a:t>
              </a:r>
            </a:p>
          </p:txBody>
        </p:sp>
      </p:grpSp>
      <p:grpSp>
        <p:nvGrpSpPr>
          <p:cNvPr id="548" name="Shape 548"/>
          <p:cNvGrpSpPr/>
          <p:nvPr/>
        </p:nvGrpSpPr>
        <p:grpSpPr>
          <a:xfrm>
            <a:off x="3635375" y="1376362"/>
            <a:ext cx="1528761" cy="1300163"/>
            <a:chOff x="3635375" y="1376362"/>
            <a:chExt cx="1528761" cy="1300163"/>
          </a:xfrm>
        </p:grpSpPr>
        <p:grpSp>
          <p:nvGrpSpPr>
            <p:cNvPr id="549" name="Shape 549"/>
            <p:cNvGrpSpPr/>
            <p:nvPr/>
          </p:nvGrpSpPr>
          <p:grpSpPr>
            <a:xfrm>
              <a:off x="3689350" y="1808161"/>
              <a:ext cx="1474786" cy="868363"/>
              <a:chOff x="3689350" y="1808161"/>
              <a:chExt cx="1474786" cy="868363"/>
            </a:xfrm>
          </p:grpSpPr>
          <p:sp>
            <p:nvSpPr>
              <p:cNvPr id="550" name="Shape 550"/>
              <p:cNvSpPr txBox="1"/>
              <p:nvPr/>
            </p:nvSpPr>
            <p:spPr>
              <a:xfrm>
                <a:off x="3825875" y="1808161"/>
                <a:ext cx="1071561" cy="304799"/>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Alignement</a:t>
                </a:r>
              </a:p>
            </p:txBody>
          </p:sp>
          <p:pic>
            <p:nvPicPr>
              <p:cNvPr id="551" name="Shape 551"/>
              <p:cNvPicPr preferRelativeResize="0"/>
              <p:nvPr/>
            </p:nvPicPr>
            <p:blipFill rotWithShape="1">
              <a:blip r:embed="rId4">
                <a:alphaModFix/>
              </a:blip>
              <a:srcRect/>
              <a:stretch/>
            </p:blipFill>
            <p:spPr>
              <a:xfrm>
                <a:off x="3689350" y="2168525"/>
                <a:ext cx="1474786" cy="508000"/>
              </a:xfrm>
              <a:prstGeom prst="rect">
                <a:avLst/>
              </a:prstGeom>
              <a:noFill/>
              <a:ln>
                <a:noFill/>
              </a:ln>
            </p:spPr>
          </p:pic>
        </p:grpSp>
        <p:sp>
          <p:nvSpPr>
            <p:cNvPr id="552" name="Shape 552"/>
            <p:cNvSpPr txBox="1"/>
            <p:nvPr/>
          </p:nvSpPr>
          <p:spPr>
            <a:xfrm>
              <a:off x="3635375" y="1376362"/>
              <a:ext cx="1498599" cy="45878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400" b="0" i="0" u="none">
                  <a:solidFill>
                    <a:srgbClr val="000000"/>
                  </a:solidFill>
                  <a:latin typeface="Arial"/>
                  <a:ea typeface="Arial"/>
                  <a:cs typeface="Arial"/>
                  <a:sym typeface="Arial"/>
                </a:rPr>
                <a:t>ResultSet</a:t>
              </a:r>
            </a:p>
          </p:txBody>
        </p:sp>
      </p:grpSp>
      <p:grpSp>
        <p:nvGrpSpPr>
          <p:cNvPr id="553" name="Shape 553"/>
          <p:cNvGrpSpPr/>
          <p:nvPr/>
        </p:nvGrpSpPr>
        <p:grpSpPr>
          <a:xfrm>
            <a:off x="6413500" y="1376362"/>
            <a:ext cx="1716087" cy="1362074"/>
            <a:chOff x="6413500" y="1376362"/>
            <a:chExt cx="1716087" cy="1362074"/>
          </a:xfrm>
        </p:grpSpPr>
        <p:grpSp>
          <p:nvGrpSpPr>
            <p:cNvPr id="554" name="Shape 554"/>
            <p:cNvGrpSpPr/>
            <p:nvPr/>
          </p:nvGrpSpPr>
          <p:grpSpPr>
            <a:xfrm>
              <a:off x="6413500" y="1808161"/>
              <a:ext cx="1630361" cy="930275"/>
              <a:chOff x="6413500" y="1808161"/>
              <a:chExt cx="1630361" cy="930275"/>
            </a:xfrm>
          </p:grpSpPr>
          <p:pic>
            <p:nvPicPr>
              <p:cNvPr id="555" name="Shape 555"/>
              <p:cNvPicPr preferRelativeResize="0"/>
              <p:nvPr/>
            </p:nvPicPr>
            <p:blipFill rotWithShape="1">
              <a:blip r:embed="rId5">
                <a:alphaModFix/>
              </a:blip>
              <a:srcRect/>
              <a:stretch/>
            </p:blipFill>
            <p:spPr>
              <a:xfrm>
                <a:off x="6413500" y="2333625"/>
                <a:ext cx="1630361" cy="404811"/>
              </a:xfrm>
              <a:prstGeom prst="rect">
                <a:avLst/>
              </a:prstGeom>
              <a:noFill/>
              <a:ln>
                <a:noFill/>
              </a:ln>
            </p:spPr>
          </p:pic>
          <p:sp>
            <p:nvSpPr>
              <p:cNvPr id="556" name="Shape 556"/>
              <p:cNvSpPr txBox="1"/>
              <p:nvPr/>
            </p:nvSpPr>
            <p:spPr>
              <a:xfrm>
                <a:off x="6892925" y="1808161"/>
                <a:ext cx="676275" cy="304799"/>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Peaks</a:t>
                </a:r>
              </a:p>
            </p:txBody>
          </p:sp>
        </p:grpSp>
        <p:sp>
          <p:nvSpPr>
            <p:cNvPr id="557" name="Shape 557"/>
            <p:cNvSpPr txBox="1"/>
            <p:nvPr/>
          </p:nvSpPr>
          <p:spPr>
            <a:xfrm>
              <a:off x="6443662" y="1376362"/>
              <a:ext cx="1685925" cy="45878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400" b="0" i="0" u="none">
                  <a:solidFill>
                    <a:srgbClr val="000000"/>
                  </a:solidFill>
                  <a:latin typeface="Arial"/>
                  <a:ea typeface="Arial"/>
                  <a:cs typeface="Arial"/>
                  <a:sym typeface="Arial"/>
                </a:rPr>
                <a:t>FeatureSet</a:t>
              </a:r>
            </a:p>
          </p:txBody>
        </p:sp>
      </p:grpSp>
      <p:sp>
        <p:nvSpPr>
          <p:cNvPr id="558" name="Shape 558"/>
          <p:cNvSpPr txBox="1"/>
          <p:nvPr/>
        </p:nvSpPr>
        <p:spPr>
          <a:xfrm>
            <a:off x="3470275" y="3213100"/>
            <a:ext cx="1720850" cy="460374"/>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FF"/>
              </a:buClr>
              <a:buSzPct val="25000"/>
              <a:buFont typeface="Arial"/>
              <a:buNone/>
            </a:pPr>
            <a:r>
              <a:rPr lang="en-US" sz="2400" b="0" i="0" u="none">
                <a:solidFill>
                  <a:srgbClr val="0000FF"/>
                </a:solidFill>
                <a:latin typeface="Arial"/>
                <a:ea typeface="Arial"/>
                <a:cs typeface="Arial"/>
                <a:sym typeface="Arial"/>
              </a:rPr>
              <a:t>Experiment</a:t>
            </a:r>
          </a:p>
        </p:txBody>
      </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4"/>
        <p:cNvGrpSpPr/>
        <p:nvPr/>
      </p:nvGrpSpPr>
      <p:grpSpPr>
        <a:xfrm>
          <a:off x="0" y="0"/>
          <a:ext cx="0" cy="0"/>
          <a:chOff x="0" y="0"/>
          <a:chExt cx="0" cy="0"/>
        </a:xfrm>
      </p:grpSpPr>
      <p:sp>
        <p:nvSpPr>
          <p:cNvPr id="565" name="Shape 565"/>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InputSubset</a:t>
            </a:r>
          </a:p>
        </p:txBody>
      </p:sp>
      <p:sp>
        <p:nvSpPr>
          <p:cNvPr id="566" name="Shape 566"/>
          <p:cNvSpPr txBox="1"/>
          <p:nvPr/>
        </p:nvSpPr>
        <p:spPr>
          <a:xfrm>
            <a:off x="685800" y="836612"/>
            <a:ext cx="7772400" cy="5106987"/>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Distinct input, e.g. FASTQ file</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Describes File</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Access via InputSubsetAdaptor</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Has Analysis, CellType and FeatureType attached</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Key attributes/methods:</a:t>
            </a:r>
          </a:p>
        </p:txBody>
      </p:sp>
      <p:graphicFrame>
        <p:nvGraphicFramePr>
          <p:cNvPr id="567" name="Shape 567"/>
          <p:cNvGraphicFramePr/>
          <p:nvPr/>
        </p:nvGraphicFramePr>
        <p:xfrm>
          <a:off x="685800" y="3357562"/>
          <a:ext cx="7772400" cy="2078025"/>
        </p:xfrm>
        <a:graphic>
          <a:graphicData uri="http://schemas.openxmlformats.org/drawingml/2006/table">
            <a:tbl>
              <a:tblPr>
                <a:noFill/>
              </a:tblPr>
              <a:tblGrid>
                <a:gridCol w="1695450"/>
                <a:gridCol w="2860675"/>
                <a:gridCol w="3216275"/>
              </a:tblGrid>
              <a:tr h="417500">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Attribute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715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name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wgEncodeBroadHistoneGm12878CtcfStdRawDataRep2</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$iss</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715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replicate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1</a:t>
                      </a:r>
                    </a:p>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2</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$iss-&gt;replicate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is_control</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0</a:t>
                      </a:r>
                    </a:p>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1</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$iss-&gt;is_control</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3"/>
        <p:cNvGrpSpPr/>
        <p:nvPr/>
      </p:nvGrpSpPr>
      <p:grpSpPr>
        <a:xfrm>
          <a:off x="0" y="0"/>
          <a:ext cx="0" cy="0"/>
          <a:chOff x="0" y="0"/>
          <a:chExt cx="0" cy="0"/>
        </a:xfrm>
      </p:grpSpPr>
      <p:sp>
        <p:nvSpPr>
          <p:cNvPr id="574" name="Shape 574"/>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ResultSet</a:t>
            </a:r>
          </a:p>
        </p:txBody>
      </p:sp>
      <p:sp>
        <p:nvSpPr>
          <p:cNvPr id="575" name="Shape 575"/>
          <p:cNvSpPr txBox="1"/>
          <p:nvPr/>
        </p:nvSpPr>
        <p:spPr>
          <a:xfrm>
            <a:off x="685800" y="1600200"/>
            <a:ext cx="7772400" cy="4343400"/>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Provides access to the alignment data</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Key attributes/methods:</a:t>
            </a:r>
          </a:p>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graphicFrame>
        <p:nvGraphicFramePr>
          <p:cNvPr id="576" name="Shape 576"/>
          <p:cNvGraphicFramePr/>
          <p:nvPr/>
        </p:nvGraphicFramePr>
        <p:xfrm>
          <a:off x="685800" y="3306762"/>
          <a:ext cx="7772375" cy="2247875"/>
        </p:xfrm>
        <a:graphic>
          <a:graphicData uri="http://schemas.openxmlformats.org/drawingml/2006/table">
            <a:tbl>
              <a:tblPr>
                <a:noFill/>
              </a:tblPr>
              <a:tblGrid>
                <a:gridCol w="1376350"/>
                <a:gridCol w="2560625"/>
                <a:gridCol w="3835400"/>
              </a:tblGrid>
              <a:tr h="479425">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Attribute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191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Name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GM12878_CTCF_ENCODE_Broad_bwa_samse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$rs</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Analysis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Analysis Object</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$rs</a:t>
                      </a:r>
                      <a:r>
                        <a:rPr lang="en-US" sz="1400" b="0" i="0" u="none">
                          <a:solidFill>
                            <a:srgbClr val="660066"/>
                          </a:solidFill>
                          <a:latin typeface="Courier New"/>
                          <a:ea typeface="Courier New"/>
                          <a:cs typeface="Courier New"/>
                          <a:sym typeface="Courier New"/>
                        </a:rPr>
                        <a:t>-&gt;analysis-&gt;logic_name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7318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Support</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List of supporting InputSubset objects</a:t>
                      </a:r>
                    </a:p>
                    <a:p>
                      <a:pPr marL="0" marR="0" lvl="0" indent="0" algn="l" rtl="0">
                        <a:lnSpc>
                          <a:spcPct val="100000"/>
                        </a:lnSpc>
                        <a:spcBef>
                          <a:spcPts val="0"/>
                        </a:spcBef>
                        <a:spcAft>
                          <a:spcPts val="0"/>
                        </a:spcAft>
                        <a:buSzPct val="25000"/>
                        <a:buNone/>
                      </a:pPr>
                      <a:endParaRPr sz="1400" b="0" i="0" u="none">
                        <a:solidFill>
                          <a:srgbClr val="000000"/>
                        </a:solidFill>
                        <a:latin typeface="Arial"/>
                        <a:ea typeface="Arial"/>
                        <a:cs typeface="Arial"/>
                        <a:sym typeface="Arial"/>
                      </a:endParaRP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$rs</a:t>
                      </a:r>
                      <a:r>
                        <a:rPr lang="en-US" sz="1400" b="0" i="0" u="none">
                          <a:solidFill>
                            <a:srgbClr val="660066"/>
                          </a:solidFill>
                          <a:latin typeface="Courier New"/>
                          <a:ea typeface="Courier New"/>
                          <a:cs typeface="Courier New"/>
                          <a:sym typeface="Courier New"/>
                        </a:rPr>
                        <a:t>-&gt;get_support</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
        <p:cNvGrpSpPr/>
        <p:nvPr/>
      </p:nvGrpSpPr>
      <p:grpSpPr>
        <a:xfrm>
          <a:off x="0" y="0"/>
          <a:ext cx="0" cy="0"/>
          <a:chOff x="0" y="0"/>
          <a:chExt cx="0" cy="0"/>
        </a:xfrm>
      </p:grpSpPr>
      <p:sp>
        <p:nvSpPr>
          <p:cNvPr id="104" name="Shape 104"/>
          <p:cNvSpPr txBox="1"/>
          <p:nvPr/>
        </p:nvSpPr>
        <p:spPr>
          <a:xfrm>
            <a:off x="3470787" y="2174900"/>
            <a:ext cx="5339530" cy="2776486"/>
          </a:xfrm>
          <a:prstGeom prst="rect">
            <a:avLst/>
          </a:prstGeom>
          <a:noFill/>
          <a:ln>
            <a:noFill/>
          </a:ln>
        </p:spPr>
        <p:txBody>
          <a:bodyPr lIns="90000" tIns="46800" rIns="90000" bIns="46800" anchor="t" anchorCtr="0">
            <a:noAutofit/>
          </a:bodyPr>
          <a:lstStyle/>
          <a:p>
            <a:pPr marL="0" marR="0" lvl="0" indent="0" algn="l" rtl="0">
              <a:lnSpc>
                <a:spcPct val="120000"/>
              </a:lnSpc>
              <a:spcBef>
                <a:spcPts val="0"/>
              </a:spcBef>
              <a:spcAft>
                <a:spcPts val="0"/>
              </a:spcAft>
              <a:buClr>
                <a:srgbClr val="000000"/>
              </a:buClr>
              <a:buSzPct val="25000"/>
              <a:buFont typeface="Verdana"/>
              <a:buNone/>
            </a:pPr>
            <a:r>
              <a:rPr lang="en-US" sz="2400" b="0" i="0" u="none" dirty="0">
                <a:solidFill>
                  <a:srgbClr val="000000"/>
                </a:solidFill>
                <a:latin typeface="Verdana"/>
                <a:ea typeface="Verdana"/>
                <a:cs typeface="Verdana"/>
                <a:sym typeface="Verdana"/>
              </a:rPr>
              <a:t>“The study of cellular and physiological phenotypic trait variations that result from external or environmental factors that switch genes on and off and affect how cells express genes</a:t>
            </a:r>
            <a:r>
              <a:rPr lang="en-US" sz="2400" b="0" i="0" u="none" dirty="0" smtClean="0">
                <a:solidFill>
                  <a:srgbClr val="000000"/>
                </a:solidFill>
                <a:latin typeface="Verdana"/>
                <a:ea typeface="Verdana"/>
                <a:cs typeface="Verdana"/>
                <a:sym typeface="Verdana"/>
              </a:rPr>
              <a:t>.”</a:t>
            </a:r>
            <a:endParaRPr lang="en-US" sz="2400" b="0" i="0" u="none" dirty="0">
              <a:solidFill>
                <a:srgbClr val="000000"/>
              </a:solidFill>
              <a:latin typeface="Verdana"/>
              <a:ea typeface="Verdana"/>
              <a:cs typeface="Verdana"/>
              <a:sym typeface="Verdana"/>
            </a:endParaRPr>
          </a:p>
        </p:txBody>
      </p:sp>
      <p:pic>
        <p:nvPicPr>
          <p:cNvPr id="105" name="Shape 105"/>
          <p:cNvPicPr preferRelativeResize="0"/>
          <p:nvPr/>
        </p:nvPicPr>
        <p:blipFill rotWithShape="1">
          <a:blip r:embed="rId3">
            <a:alphaModFix/>
          </a:blip>
          <a:srcRect/>
          <a:stretch/>
        </p:blipFill>
        <p:spPr>
          <a:xfrm>
            <a:off x="464344" y="1547812"/>
            <a:ext cx="2925761" cy="4030662"/>
          </a:xfrm>
          <a:prstGeom prst="rect">
            <a:avLst/>
          </a:prstGeom>
          <a:noFill/>
          <a:ln w="9525" cap="sq" cmpd="sng">
            <a:solidFill>
              <a:srgbClr val="000000"/>
            </a:solidFill>
            <a:prstDash val="solid"/>
            <a:miter/>
            <a:headEnd type="none" w="med" len="med"/>
            <a:tailEnd type="none" w="med" len="med"/>
          </a:ln>
        </p:spPr>
      </p:pic>
      <p:sp>
        <p:nvSpPr>
          <p:cNvPr id="106" name="Shape 106"/>
          <p:cNvSpPr txBox="1"/>
          <p:nvPr/>
        </p:nvSpPr>
        <p:spPr>
          <a:xfrm>
            <a:off x="155575" y="5833265"/>
            <a:ext cx="3543300" cy="30638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Verdana"/>
              <a:buNone/>
            </a:pPr>
            <a:endParaRPr lang="en-US" sz="1200" b="0" i="0" u="none" dirty="0">
              <a:solidFill>
                <a:srgbClr val="000000"/>
              </a:solidFill>
              <a:latin typeface="Verdana"/>
              <a:ea typeface="Verdana"/>
              <a:cs typeface="Verdana"/>
              <a:sym typeface="Verdana"/>
            </a:endParaRPr>
          </a:p>
        </p:txBody>
      </p:sp>
      <p:sp>
        <p:nvSpPr>
          <p:cNvPr id="2" name="Title 1"/>
          <p:cNvSpPr>
            <a:spLocks noGrp="1"/>
          </p:cNvSpPr>
          <p:nvPr>
            <p:ph type="title"/>
          </p:nvPr>
        </p:nvSpPr>
        <p:spPr/>
        <p:txBody>
          <a:bodyPr/>
          <a:lstStyle/>
          <a:p>
            <a:pPr lvl="0"/>
            <a:r>
              <a:rPr lang="en-US" dirty="0" smtClean="0"/>
              <a:t>Epigenetics</a:t>
            </a:r>
            <a:endParaRPr lang="en-US" dirty="0"/>
          </a:p>
        </p:txBody>
      </p:sp>
      <p:sp>
        <p:nvSpPr>
          <p:cNvPr id="7" name="Shape 155"/>
          <p:cNvSpPr/>
          <p:nvPr/>
        </p:nvSpPr>
        <p:spPr>
          <a:xfrm>
            <a:off x="685800" y="5896528"/>
            <a:ext cx="7939003" cy="415498"/>
          </a:xfrm>
          <a:prstGeom prst="rect">
            <a:avLst/>
          </a:prstGeom>
          <a:noFill/>
          <a:ln>
            <a:noFill/>
          </a:ln>
        </p:spPr>
        <p:txBody>
          <a:bodyPr lIns="91425" tIns="45700" rIns="91425" bIns="45700" anchor="t" anchorCtr="0">
            <a:noAutofit/>
          </a:bodyPr>
          <a:lstStyle/>
          <a:p>
            <a:pPr lvl="0" algn="r">
              <a:buClr>
                <a:srgbClr val="333399"/>
              </a:buClr>
              <a:buSzPct val="25000"/>
            </a:pPr>
            <a:r>
              <a:rPr lang="en-US" sz="1050" dirty="0">
                <a:solidFill>
                  <a:srgbClr val="333399"/>
                </a:solidFill>
                <a:ea typeface="Arial"/>
                <a:cs typeface="Arial"/>
                <a:sym typeface="Arial"/>
              </a:rPr>
              <a:t>https://</a:t>
            </a:r>
            <a:r>
              <a:rPr lang="en-US" sz="1050" dirty="0" err="1">
                <a:solidFill>
                  <a:srgbClr val="333399"/>
                </a:solidFill>
                <a:ea typeface="Arial"/>
                <a:cs typeface="Arial"/>
                <a:sym typeface="Arial"/>
              </a:rPr>
              <a:t>en.wikipedia.org</a:t>
            </a:r>
            <a:r>
              <a:rPr lang="en-US" sz="1050" dirty="0">
                <a:solidFill>
                  <a:srgbClr val="333399"/>
                </a:solidFill>
                <a:ea typeface="Arial"/>
                <a:cs typeface="Arial"/>
                <a:sym typeface="Arial"/>
              </a:rPr>
              <a:t>/wiki/Epigenetics</a:t>
            </a:r>
          </a:p>
          <a:p>
            <a:pPr lvl="0" algn="r">
              <a:buClr>
                <a:srgbClr val="333399"/>
              </a:buClr>
              <a:buSzPct val="25000"/>
            </a:pPr>
            <a:r>
              <a:rPr lang="en-US" sz="1050" dirty="0">
                <a:solidFill>
                  <a:srgbClr val="333399"/>
                </a:solidFill>
                <a:ea typeface="Arial"/>
                <a:cs typeface="Arial"/>
                <a:sym typeface="Arial"/>
              </a:rPr>
              <a:t>http://</a:t>
            </a:r>
            <a:r>
              <a:rPr lang="en-US" sz="1050" dirty="0" err="1">
                <a:solidFill>
                  <a:srgbClr val="333399"/>
                </a:solidFill>
                <a:ea typeface="Arial"/>
                <a:cs typeface="Arial"/>
                <a:sym typeface="Arial"/>
              </a:rPr>
              <a:t>integratedhealthcare.eu</a:t>
            </a:r>
            <a:r>
              <a:rPr lang="en-US" sz="1050" dirty="0">
                <a:solidFill>
                  <a:srgbClr val="333399"/>
                </a:solidFill>
                <a:ea typeface="Arial"/>
                <a:cs typeface="Arial"/>
                <a:sym typeface="Arial"/>
              </a:rPr>
              <a: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2"/>
        <p:cNvGrpSpPr/>
        <p:nvPr/>
      </p:nvGrpSpPr>
      <p:grpSpPr>
        <a:xfrm>
          <a:off x="0" y="0"/>
          <a:ext cx="0" cy="0"/>
          <a:chOff x="0" y="0"/>
          <a:chExt cx="0" cy="0"/>
        </a:xfrm>
      </p:grpSpPr>
      <p:sp>
        <p:nvSpPr>
          <p:cNvPr id="583" name="Shape 583"/>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FeatureSet</a:t>
            </a:r>
          </a:p>
        </p:txBody>
      </p:sp>
      <p:sp>
        <p:nvSpPr>
          <p:cNvPr id="584" name="Shape 584"/>
          <p:cNvSpPr txBox="1"/>
          <p:nvPr/>
        </p:nvSpPr>
        <p:spPr>
          <a:xfrm>
            <a:off x="685800" y="1352550"/>
            <a:ext cx="7772400" cy="1493836"/>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Processed Feature container:</a:t>
            </a:r>
          </a:p>
          <a:p>
            <a:pPr marL="741362" marR="0" lvl="1" indent="-284162" algn="l" rtl="0">
              <a:lnSpc>
                <a:spcPct val="100000"/>
              </a:lnSpc>
              <a:spcBef>
                <a:spcPts val="500"/>
              </a:spcBef>
              <a:spcAft>
                <a:spcPts val="0"/>
              </a:spcAft>
              <a:buClr>
                <a:srgbClr val="8D1C0B"/>
              </a:buClr>
              <a:buSzPct val="100000"/>
              <a:buFont typeface="Times New Roman"/>
              <a:buChar char="•"/>
            </a:pPr>
            <a:r>
              <a:rPr lang="en-US" sz="2000" b="0" i="0" u="none" strike="noStrike" cap="none">
                <a:solidFill>
                  <a:srgbClr val="000000"/>
                </a:solidFill>
                <a:latin typeface="Arial"/>
                <a:ea typeface="Arial"/>
                <a:cs typeface="Arial"/>
                <a:sym typeface="Arial"/>
              </a:rPr>
              <a:t>Regulatory, Annotated, External, Segmentation</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Key attributes/methods:</a:t>
            </a:r>
          </a:p>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graphicFrame>
        <p:nvGraphicFramePr>
          <p:cNvPr id="585" name="Shape 585"/>
          <p:cNvGraphicFramePr/>
          <p:nvPr/>
        </p:nvGraphicFramePr>
        <p:xfrm>
          <a:off x="442912" y="2708275"/>
          <a:ext cx="8304175" cy="2914650"/>
        </p:xfrm>
        <a:graphic>
          <a:graphicData uri="http://schemas.openxmlformats.org/drawingml/2006/table">
            <a:tbl>
              <a:tblPr>
                <a:noFill/>
              </a:tblPr>
              <a:tblGrid>
                <a:gridCol w="1227125"/>
                <a:gridCol w="4100500"/>
                <a:gridCol w="2976550"/>
              </a:tblGrid>
              <a:tr h="479425">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Attributes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4794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Name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GM12878_CTCF_ENCODE_Broad_SWEmbl_R0005_IDR</a:t>
                      </a:r>
                    </a:p>
                  </a:txBody>
                  <a:tcPr marL="90000" marR="90000" marT="548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$fs</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4794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Display label</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CTCF - GM12878 enriched sites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$fs</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display_label</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4794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Cell Type (*)</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GM12878</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$fs-&gt;cell_type-&gt;name </a:t>
                      </a:r>
                      <a:r>
                        <a:rPr lang="en-US" sz="1400" b="0" i="0" u="none">
                          <a:solidFill>
                            <a:srgbClr val="000000"/>
                          </a:solidFill>
                          <a:latin typeface="Arial"/>
                          <a:ea typeface="Arial"/>
                          <a:cs typeface="Arial"/>
                          <a:sym typeface="Arial"/>
                        </a:rPr>
                        <a:t>(*)</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4794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Feature Type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CTCF</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$fs-&gt;feature_type-&gt;name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Features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List of Features </a:t>
                      </a:r>
                    </a:p>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e.g. Annotated or RegulatoryFeatures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$fs-&gt;get_all_Features</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
        <p:nvSpPr>
          <p:cNvPr id="586" name="Shape 586"/>
          <p:cNvSpPr txBox="1"/>
          <p:nvPr/>
        </p:nvSpPr>
        <p:spPr>
          <a:xfrm>
            <a:off x="468312" y="5805487"/>
            <a:ext cx="6183312" cy="36829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a:solidFill>
                  <a:srgbClr val="000000"/>
                </a:solidFill>
                <a:latin typeface="Arial"/>
                <a:ea typeface="Arial"/>
                <a:cs typeface="Arial"/>
                <a:sym typeface="Arial"/>
              </a:rPr>
              <a:t>* : Some Feature Sets may not have metadata like cell type</a:t>
            </a:r>
          </a:p>
        </p:txBody>
      </p:sp>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0"/>
        <p:cNvGrpSpPr/>
        <p:nvPr/>
      </p:nvGrpSpPr>
      <p:grpSpPr>
        <a:xfrm>
          <a:off x="0" y="0"/>
          <a:ext cx="0" cy="0"/>
          <a:chOff x="0" y="0"/>
          <a:chExt cx="0" cy="0"/>
        </a:xfrm>
      </p:grpSpPr>
      <p:sp>
        <p:nvSpPr>
          <p:cNvPr id="591" name="Shape 591"/>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FeatureSetAdaptor</a:t>
            </a:r>
          </a:p>
        </p:txBody>
      </p:sp>
      <p:sp>
        <p:nvSpPr>
          <p:cNvPr id="592" name="Shape 592"/>
          <p:cNvSpPr txBox="1"/>
          <p:nvPr/>
        </p:nvSpPr>
        <p:spPr>
          <a:xfrm>
            <a:off x="685800" y="1052512"/>
            <a:ext cx="7772400" cy="1493836"/>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000000"/>
              </a:buClr>
              <a:buFont typeface="Arial"/>
              <a:buNone/>
            </a:pPr>
            <a:endParaRPr sz="2400" b="0" i="0" u="none">
              <a:solidFill>
                <a:srgbClr val="000000"/>
              </a:solidFill>
              <a:latin typeface="Arial"/>
              <a:ea typeface="Arial"/>
              <a:cs typeface="Arial"/>
              <a:sym typeface="Arial"/>
            </a:endParaRP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Provides fetch methods for FeatureSet objects</a:t>
            </a:r>
          </a:p>
          <a:p>
            <a:pPr marL="341312" marR="0" lvl="0" indent="-341312" algn="l" rtl="0">
              <a:lnSpc>
                <a:spcPct val="100000"/>
              </a:lnSpc>
              <a:spcBef>
                <a:spcPts val="400"/>
              </a:spcBef>
              <a:spcAft>
                <a:spcPts val="0"/>
              </a:spcAft>
              <a:buClr>
                <a:srgbClr val="000000"/>
              </a:buClr>
              <a:buFont typeface="Arial"/>
              <a:buNone/>
            </a:pPr>
            <a:endParaRPr sz="1800" b="0" i="0" u="none">
              <a:solidFill>
                <a:srgbClr val="000000"/>
              </a:solidFill>
              <a:latin typeface="Arial"/>
              <a:ea typeface="Arial"/>
              <a:cs typeface="Arial"/>
              <a:sym typeface="Arial"/>
            </a:endParaRPr>
          </a:p>
          <a:p>
            <a:pPr marL="341312" marR="0" lvl="0" indent="-341312" algn="l" rtl="0">
              <a:lnSpc>
                <a:spcPct val="100000"/>
              </a:lnSpc>
              <a:spcBef>
                <a:spcPts val="400"/>
              </a:spcBef>
              <a:spcAft>
                <a:spcPts val="0"/>
              </a:spcAft>
              <a:buClr>
                <a:srgbClr val="000000"/>
              </a:buClr>
              <a:buFont typeface="Arial"/>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graphicFrame>
        <p:nvGraphicFramePr>
          <p:cNvPr id="593" name="Shape 593"/>
          <p:cNvGraphicFramePr/>
          <p:nvPr/>
        </p:nvGraphicFramePr>
        <p:xfrm>
          <a:off x="1244600" y="2781300"/>
          <a:ext cx="6496050" cy="2952750"/>
        </p:xfrm>
        <a:graphic>
          <a:graphicData uri="http://schemas.openxmlformats.org/drawingml/2006/table">
            <a:tbl>
              <a:tblPr>
                <a:noFill/>
              </a:tblPr>
              <a:tblGrid>
                <a:gridCol w="3581400"/>
                <a:gridCol w="2914650"/>
              </a:tblGrid>
              <a:tr h="590550">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Methods</a:t>
                      </a:r>
                    </a:p>
                  </a:txBody>
                  <a:tcPr marL="91450" marR="9145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arguments</a:t>
                      </a:r>
                    </a:p>
                  </a:txBody>
                  <a:tcPr marL="91450" marR="9145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59055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fetch_by_name</a:t>
                      </a:r>
                    </a:p>
                  </a:txBody>
                  <a:tcPr marL="91450" marR="9145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GM12878_CTCF_ENCODE_Broad_SWEmbl_R0005_IDR</a:t>
                      </a:r>
                    </a:p>
                  </a:txBody>
                  <a:tcPr marL="91450" marR="91450" marT="548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9055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fetch_all_by_CellType</a:t>
                      </a:r>
                    </a:p>
                  </a:txBody>
                  <a:tcPr marL="91450" marR="9145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CellType obect</a:t>
                      </a:r>
                    </a:p>
                  </a:txBody>
                  <a:tcPr marL="91450" marR="9145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59055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fetch_all_by_FeatureType</a:t>
                      </a:r>
                    </a:p>
                  </a:txBody>
                  <a:tcPr marL="91450" marR="9145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FeatureType object</a:t>
                      </a:r>
                    </a:p>
                  </a:txBody>
                  <a:tcPr marL="91450" marR="9145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9055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fetch_all_by_feature_class</a:t>
                      </a:r>
                    </a:p>
                  </a:txBody>
                  <a:tcPr marL="91450" marR="9145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external, annotated or regulatory</a:t>
                      </a:r>
                    </a:p>
                  </a:txBody>
                  <a:tcPr marL="91450" marR="9145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9"/>
        <p:cNvGrpSpPr/>
        <p:nvPr/>
      </p:nvGrpSpPr>
      <p:grpSpPr>
        <a:xfrm>
          <a:off x="0" y="0"/>
          <a:ext cx="0" cy="0"/>
          <a:chOff x="0" y="0"/>
          <a:chExt cx="0" cy="0"/>
        </a:xfrm>
      </p:grpSpPr>
      <p:sp>
        <p:nvSpPr>
          <p:cNvPr id="600" name="Shape 600"/>
          <p:cNvSpPr txBox="1"/>
          <p:nvPr/>
        </p:nvSpPr>
        <p:spPr>
          <a:xfrm>
            <a:off x="685800" y="66675"/>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Example: Get all TFBS FeatureSets</a:t>
            </a:r>
          </a:p>
        </p:txBody>
      </p:sp>
      <p:sp>
        <p:nvSpPr>
          <p:cNvPr id="601" name="Shape 601"/>
          <p:cNvSpPr txBox="1"/>
          <p:nvPr/>
        </p:nvSpPr>
        <p:spPr>
          <a:xfrm>
            <a:off x="-36511" y="836612"/>
            <a:ext cx="8964612" cy="5545137"/>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Font typeface="Arial"/>
              <a:buNone/>
            </a:pPr>
            <a:endParaRPr sz="1700" b="1" i="0" u="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my $</a:t>
            </a:r>
            <a:r>
              <a:rPr lang="en-US" sz="1700" b="1" i="0" u="none">
                <a:solidFill>
                  <a:srgbClr val="FF00FF"/>
                </a:solidFill>
                <a:latin typeface="Courier New"/>
                <a:ea typeface="Courier New"/>
                <a:cs typeface="Courier New"/>
                <a:sym typeface="Courier New"/>
              </a:rPr>
              <a:t>fset_adaptor</a:t>
            </a:r>
            <a:r>
              <a:rPr lang="en-US" sz="1700" b="1" i="0" u="none">
                <a:solidFill>
                  <a:srgbClr val="00000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$reg-&gt;</a:t>
            </a:r>
            <a:r>
              <a:rPr lang="en-US" sz="1700" b="1" i="0" u="none">
                <a:solidFill>
                  <a:srgbClr val="FF6600"/>
                </a:solidFill>
                <a:latin typeface="Courier New"/>
                <a:ea typeface="Courier New"/>
                <a:cs typeface="Courier New"/>
                <a:sym typeface="Courier New"/>
              </a:rPr>
              <a:t>get_adaptor</a:t>
            </a:r>
            <a:r>
              <a:rPr lang="en-US" sz="1700" b="1" i="0" u="none">
                <a:solidFill>
                  <a:srgbClr val="000000"/>
                </a:solidFill>
                <a:latin typeface="Courier New"/>
                <a:ea typeface="Courier New"/>
                <a:cs typeface="Courier New"/>
                <a:sym typeface="Courier New"/>
              </a:rPr>
              <a:t>('Human', 'funcgen', 'featureset');</a:t>
            </a:r>
          </a:p>
          <a:p>
            <a:pPr marL="0" marR="0" lvl="0" indent="0" algn="l" rtl="0">
              <a:lnSpc>
                <a:spcPct val="100000"/>
              </a:lnSpc>
              <a:spcBef>
                <a:spcPts val="0"/>
              </a:spcBef>
              <a:spcAft>
                <a:spcPts val="0"/>
              </a:spcAft>
              <a:buClr>
                <a:srgbClr val="000000"/>
              </a:buClr>
              <a:buFont typeface="Arial"/>
              <a:buNone/>
            </a:pPr>
            <a:endParaRPr sz="1700" b="1" i="0" u="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my $</a:t>
            </a:r>
            <a:r>
              <a:rPr lang="en-US" sz="1700" b="1" i="0" u="none">
                <a:solidFill>
                  <a:srgbClr val="008000"/>
                </a:solidFill>
                <a:latin typeface="Courier New"/>
                <a:ea typeface="Courier New"/>
                <a:cs typeface="Courier New"/>
                <a:sym typeface="Courier New"/>
              </a:rPr>
              <a:t>ftype_adaptor</a:t>
            </a:r>
            <a:r>
              <a:rPr lang="en-US" sz="1700" b="1" i="0" u="none">
                <a:solidFill>
                  <a:srgbClr val="00000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$reg-&gt;</a:t>
            </a:r>
            <a:r>
              <a:rPr lang="en-US" sz="1700" b="1" i="0" u="none">
                <a:solidFill>
                  <a:srgbClr val="FF6600"/>
                </a:solidFill>
                <a:latin typeface="Courier New"/>
                <a:ea typeface="Courier New"/>
                <a:cs typeface="Courier New"/>
                <a:sym typeface="Courier New"/>
              </a:rPr>
              <a:t>get_adaptor</a:t>
            </a:r>
            <a:r>
              <a:rPr lang="en-US" sz="1700" b="1" i="0" u="none">
                <a:solidFill>
                  <a:srgbClr val="000000"/>
                </a:solidFill>
                <a:latin typeface="Courier New"/>
                <a:ea typeface="Courier New"/>
                <a:cs typeface="Courier New"/>
                <a:sym typeface="Courier New"/>
              </a:rPr>
              <a:t>('Human', 'funcgen', 'featuretype');</a:t>
            </a:r>
          </a:p>
          <a:p>
            <a:pPr marL="0" marR="0" lvl="0" indent="0" algn="l" rtl="0">
              <a:lnSpc>
                <a:spcPct val="100000"/>
              </a:lnSpc>
              <a:spcBef>
                <a:spcPts val="0"/>
              </a:spcBef>
              <a:spcAft>
                <a:spcPts val="0"/>
              </a:spcAft>
              <a:buClr>
                <a:srgbClr val="000000"/>
              </a:buClr>
              <a:buFont typeface="Arial"/>
              <a:buNone/>
            </a:pPr>
            <a:endParaRPr sz="1700" b="1" i="0" u="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my @</a:t>
            </a:r>
            <a:r>
              <a:rPr lang="en-US" sz="1700" b="1" i="0" u="none">
                <a:solidFill>
                  <a:srgbClr val="008000"/>
                </a:solidFill>
                <a:latin typeface="Courier New"/>
                <a:ea typeface="Courier New"/>
                <a:cs typeface="Courier New"/>
                <a:sym typeface="Courier New"/>
              </a:rPr>
              <a:t>tfs</a:t>
            </a:r>
            <a:r>
              <a:rPr lang="en-US" sz="1700" b="1" i="0" u="none">
                <a:solidFill>
                  <a:srgbClr val="00000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a:t>
            </a:r>
            <a:r>
              <a:rPr lang="en-US" sz="1700" b="1" i="0" u="none">
                <a:solidFill>
                  <a:srgbClr val="008000"/>
                </a:solidFill>
                <a:latin typeface="Courier New"/>
                <a:ea typeface="Courier New"/>
                <a:cs typeface="Courier New"/>
                <a:sym typeface="Courier New"/>
              </a:rPr>
              <a:t>ftype_adaptor</a:t>
            </a:r>
            <a:r>
              <a:rPr lang="en-US" sz="1700" b="1" i="0" u="none">
                <a:solidFill>
                  <a:srgbClr val="000000"/>
                </a:solidFill>
                <a:latin typeface="Courier New"/>
                <a:ea typeface="Courier New"/>
                <a:cs typeface="Courier New"/>
                <a:sym typeface="Courier New"/>
              </a:rPr>
              <a:t>-&gt;</a:t>
            </a:r>
            <a:r>
              <a:rPr lang="en-US" sz="1700" b="1" i="0" u="none">
                <a:solidFill>
                  <a:srgbClr val="FF6600"/>
                </a:solidFill>
                <a:latin typeface="Courier New"/>
                <a:ea typeface="Courier New"/>
                <a:cs typeface="Courier New"/>
                <a:sym typeface="Courier New"/>
              </a:rPr>
              <a:t>fetch_all_by_class</a:t>
            </a:r>
            <a:r>
              <a:rPr lang="en-US" sz="1700" b="1" i="0" u="none">
                <a:solidFill>
                  <a:srgbClr val="000000"/>
                </a:solidFill>
                <a:latin typeface="Courier New"/>
                <a:ea typeface="Courier New"/>
                <a:cs typeface="Courier New"/>
                <a:sym typeface="Courier New"/>
              </a:rPr>
              <a:t>('Transcription Factor')};</a:t>
            </a:r>
          </a:p>
          <a:p>
            <a:pPr marL="0" marR="0" lvl="0" indent="0" algn="l" rtl="0">
              <a:lnSpc>
                <a:spcPct val="100000"/>
              </a:lnSpc>
              <a:spcBef>
                <a:spcPts val="0"/>
              </a:spcBef>
              <a:spcAft>
                <a:spcPts val="0"/>
              </a:spcAft>
              <a:buClr>
                <a:srgbClr val="000000"/>
              </a:buClr>
              <a:buFont typeface="Arial"/>
              <a:buNone/>
            </a:pPr>
            <a:endParaRPr sz="1700" b="1" i="0" u="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foreach my $</a:t>
            </a:r>
            <a:r>
              <a:rPr lang="en-US" sz="1700" b="1" i="0" u="none">
                <a:solidFill>
                  <a:srgbClr val="008000"/>
                </a:solidFill>
                <a:latin typeface="Courier New"/>
                <a:ea typeface="Courier New"/>
                <a:cs typeface="Courier New"/>
                <a:sym typeface="Courier New"/>
              </a:rPr>
              <a:t>ft</a:t>
            </a:r>
            <a:r>
              <a:rPr lang="en-US" sz="1700" b="1" i="0" u="none">
                <a:solidFill>
                  <a:srgbClr val="000000"/>
                </a:solidFill>
                <a:latin typeface="Courier New"/>
                <a:ea typeface="Courier New"/>
                <a:cs typeface="Courier New"/>
                <a:sym typeface="Courier New"/>
              </a:rPr>
              <a:t> (@</a:t>
            </a:r>
            <a:r>
              <a:rPr lang="en-US" sz="1700" b="1" i="0" u="none">
                <a:solidFill>
                  <a:srgbClr val="008000"/>
                </a:solidFill>
                <a:latin typeface="Courier New"/>
                <a:ea typeface="Courier New"/>
                <a:cs typeface="Courier New"/>
                <a:sym typeface="Courier New"/>
              </a:rPr>
              <a:t>tfs</a:t>
            </a:r>
            <a:r>
              <a:rPr lang="en-US" sz="1700" b="1"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my @</a:t>
            </a:r>
            <a:r>
              <a:rPr lang="en-US" sz="1700" b="1" i="0" u="none">
                <a:solidFill>
                  <a:srgbClr val="FF00FF"/>
                </a:solidFill>
                <a:latin typeface="Courier New"/>
                <a:ea typeface="Courier New"/>
                <a:cs typeface="Courier New"/>
                <a:sym typeface="Courier New"/>
              </a:rPr>
              <a:t>fsets </a:t>
            </a:r>
            <a:r>
              <a:rPr lang="en-US" sz="1700" b="1" i="0" u="none">
                <a:solidFill>
                  <a:srgbClr val="000000"/>
                </a:solidFill>
                <a:latin typeface="Courier New"/>
                <a:ea typeface="Courier New"/>
                <a:cs typeface="Courier New"/>
                <a:sym typeface="Courier New"/>
              </a:rPr>
              <a:t>= @{$</a:t>
            </a:r>
            <a:r>
              <a:rPr lang="en-US" sz="1700" b="1" i="0" u="none">
                <a:solidFill>
                  <a:srgbClr val="FF00FF"/>
                </a:solidFill>
                <a:latin typeface="Courier New"/>
                <a:ea typeface="Courier New"/>
                <a:cs typeface="Courier New"/>
                <a:sym typeface="Courier New"/>
              </a:rPr>
              <a:t>fset_adaptor</a:t>
            </a:r>
            <a:r>
              <a:rPr lang="en-US" sz="1700" b="1" i="0" u="none">
                <a:solidFill>
                  <a:srgbClr val="000000"/>
                </a:solidFill>
                <a:latin typeface="Courier New"/>
                <a:ea typeface="Courier New"/>
                <a:cs typeface="Courier New"/>
                <a:sym typeface="Courier New"/>
              </a:rPr>
              <a:t>-&gt;</a:t>
            </a:r>
            <a:r>
              <a:rPr lang="en-US" sz="1700" b="1" i="0" u="none">
                <a:solidFill>
                  <a:srgbClr val="FF6600"/>
                </a:solidFill>
                <a:latin typeface="Courier New"/>
                <a:ea typeface="Courier New"/>
                <a:cs typeface="Courier New"/>
                <a:sym typeface="Courier New"/>
              </a:rPr>
              <a:t>fetch_all_by_FeatureType</a:t>
            </a:r>
            <a:r>
              <a:rPr lang="en-US" sz="1700" b="1" i="0" u="none">
                <a:solidFill>
                  <a:srgbClr val="000000"/>
                </a:solidFill>
                <a:latin typeface="Courier New"/>
                <a:ea typeface="Courier New"/>
                <a:cs typeface="Courier New"/>
                <a:sym typeface="Courier New"/>
              </a:rPr>
              <a:t>($ft)};</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print "Found ".scalar(@</a:t>
            </a:r>
            <a:r>
              <a:rPr lang="en-US" sz="1700" b="1" i="0" u="none">
                <a:solidFill>
                  <a:srgbClr val="FF00FF"/>
                </a:solidFill>
                <a:latin typeface="Courier New"/>
                <a:ea typeface="Courier New"/>
                <a:cs typeface="Courier New"/>
                <a:sym typeface="Courier New"/>
              </a:rPr>
              <a:t>fsets</a:t>
            </a:r>
            <a:r>
              <a:rPr lang="en-US" sz="1700" b="1" i="0" u="none">
                <a:solidFill>
                  <a:srgbClr val="000000"/>
                </a:solidFill>
                <a:latin typeface="Courier New"/>
                <a:ea typeface="Courier New"/>
                <a:cs typeface="Courier New"/>
                <a:sym typeface="Courier New"/>
              </a:rPr>
              <a:t>).' '.$</a:t>
            </a:r>
            <a:r>
              <a:rPr lang="en-US" sz="1700" b="1" i="0" u="none">
                <a:solidFill>
                  <a:srgbClr val="008000"/>
                </a:solidFill>
                <a:latin typeface="Courier New"/>
                <a:ea typeface="Courier New"/>
                <a:cs typeface="Courier New"/>
                <a:sym typeface="Courier New"/>
              </a:rPr>
              <a:t>ft</a:t>
            </a:r>
            <a:r>
              <a:rPr lang="en-US" sz="1700" b="1" i="0" u="none">
                <a:solidFill>
                  <a:srgbClr val="000000"/>
                </a:solidFill>
                <a:latin typeface="Courier New"/>
                <a:ea typeface="Courier New"/>
                <a:cs typeface="Courier New"/>
                <a:sym typeface="Courier New"/>
              </a:rPr>
              <a:t>-&gt;</a:t>
            </a:r>
            <a:r>
              <a:rPr lang="en-US" sz="1700" b="1" i="0" u="none">
                <a:solidFill>
                  <a:srgbClr val="FF6600"/>
                </a:solidFill>
                <a:latin typeface="Courier New"/>
                <a:ea typeface="Courier New"/>
                <a:cs typeface="Courier New"/>
                <a:sym typeface="Courier New"/>
              </a:rPr>
              <a:t>name</a:t>
            </a:r>
            <a:r>
              <a:rPr lang="en-US" sz="1700" b="1" i="0" u="none">
                <a:solidFill>
                  <a:srgbClr val="000000"/>
                </a:solidFill>
                <a:latin typeface="Courier New"/>
                <a:ea typeface="Courier New"/>
                <a:cs typeface="Courier New"/>
                <a:sym typeface="Courier New"/>
              </a:rPr>
              <a:t>." FeatureSets:\n";</a:t>
            </a:r>
          </a:p>
          <a:p>
            <a:pPr marL="0" marR="0" lvl="0" indent="0" algn="l" rtl="0">
              <a:lnSpc>
                <a:spcPct val="100000"/>
              </a:lnSpc>
              <a:spcBef>
                <a:spcPts val="0"/>
              </a:spcBef>
              <a:spcAft>
                <a:spcPts val="0"/>
              </a:spcAft>
              <a:buClr>
                <a:srgbClr val="000000"/>
              </a:buClr>
              <a:buFont typeface="Arial"/>
              <a:buNone/>
            </a:pPr>
            <a:endParaRPr sz="1700" b="1" i="0" u="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foreach my $</a:t>
            </a:r>
            <a:r>
              <a:rPr lang="en-US" sz="1700" b="1" i="0" u="none">
                <a:solidFill>
                  <a:srgbClr val="FF00FF"/>
                </a:solidFill>
                <a:latin typeface="Courier New"/>
                <a:ea typeface="Courier New"/>
                <a:cs typeface="Courier New"/>
                <a:sym typeface="Courier New"/>
              </a:rPr>
              <a:t>fset</a:t>
            </a:r>
            <a:r>
              <a:rPr lang="en-US" sz="1700" b="1" i="0" u="none">
                <a:solidFill>
                  <a:srgbClr val="000000"/>
                </a:solidFill>
                <a:latin typeface="Courier New"/>
                <a:ea typeface="Courier New"/>
                <a:cs typeface="Courier New"/>
                <a:sym typeface="Courier New"/>
              </a:rPr>
              <a:t> (@</a:t>
            </a:r>
            <a:r>
              <a:rPr lang="en-US" sz="1700" b="1" i="0" u="none">
                <a:solidFill>
                  <a:srgbClr val="FF00FF"/>
                </a:solidFill>
                <a:latin typeface="Courier New"/>
                <a:ea typeface="Courier New"/>
                <a:cs typeface="Courier New"/>
                <a:sym typeface="Courier New"/>
              </a:rPr>
              <a:t>fsets</a:t>
            </a:r>
            <a:r>
              <a:rPr lang="en-US" sz="1700" b="1"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say "\t".$</a:t>
            </a:r>
            <a:r>
              <a:rPr lang="en-US" sz="1700" b="1" i="0" u="none">
                <a:solidFill>
                  <a:srgbClr val="FF00FF"/>
                </a:solidFill>
                <a:latin typeface="Courier New"/>
                <a:ea typeface="Courier New"/>
                <a:cs typeface="Courier New"/>
                <a:sym typeface="Courier New"/>
              </a:rPr>
              <a:t>fset</a:t>
            </a:r>
            <a:r>
              <a:rPr lang="en-US" sz="1700" b="1" i="0" u="none">
                <a:solidFill>
                  <a:srgbClr val="000000"/>
                </a:solidFill>
                <a:latin typeface="Courier New"/>
                <a:ea typeface="Courier New"/>
                <a:cs typeface="Courier New"/>
                <a:sym typeface="Courier New"/>
              </a:rPr>
              <a:t>-&gt;</a:t>
            </a:r>
            <a:r>
              <a:rPr lang="en-US" sz="1700" b="1" i="0" u="none">
                <a:solidFill>
                  <a:srgbClr val="FF6600"/>
                </a:solidFill>
                <a:latin typeface="Courier New"/>
                <a:ea typeface="Courier New"/>
                <a:cs typeface="Courier New"/>
                <a:sym typeface="Courier New"/>
              </a:rPr>
              <a:t>name</a:t>
            </a:r>
            <a:r>
              <a:rPr lang="en-US" sz="1700" b="1"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say "\t\tCellType: ".$</a:t>
            </a:r>
            <a:r>
              <a:rPr lang="en-US" sz="1700" b="1" i="0" u="none">
                <a:solidFill>
                  <a:srgbClr val="FF00FF"/>
                </a:solidFill>
                <a:latin typeface="Courier New"/>
                <a:ea typeface="Courier New"/>
                <a:cs typeface="Courier New"/>
                <a:sym typeface="Courier New"/>
              </a:rPr>
              <a:t>fset</a:t>
            </a:r>
            <a:r>
              <a:rPr lang="en-US" sz="1700" b="1" i="0" u="none">
                <a:solidFill>
                  <a:srgbClr val="000000"/>
                </a:solidFill>
                <a:latin typeface="Courier New"/>
                <a:ea typeface="Courier New"/>
                <a:cs typeface="Courier New"/>
                <a:sym typeface="Courier New"/>
              </a:rPr>
              <a:t>-&gt;</a:t>
            </a:r>
            <a:r>
              <a:rPr lang="en-US" sz="1700" b="1" i="0" u="none">
                <a:solidFill>
                  <a:srgbClr val="3366FF"/>
                </a:solidFill>
                <a:latin typeface="Courier New"/>
                <a:ea typeface="Courier New"/>
                <a:cs typeface="Courier New"/>
                <a:sym typeface="Courier New"/>
              </a:rPr>
              <a:t>cell_type</a:t>
            </a:r>
            <a:r>
              <a:rPr lang="en-US" sz="1700" b="1" i="0" u="none">
                <a:solidFill>
                  <a:srgbClr val="000000"/>
                </a:solidFill>
                <a:latin typeface="Courier New"/>
                <a:ea typeface="Courier New"/>
                <a:cs typeface="Courier New"/>
                <a:sym typeface="Courier New"/>
              </a:rPr>
              <a:t>-&gt;</a:t>
            </a:r>
            <a:r>
              <a:rPr lang="en-US" sz="1700" b="1" i="0" u="none">
                <a:solidFill>
                  <a:srgbClr val="FF6600"/>
                </a:solidFill>
                <a:latin typeface="Courier New"/>
                <a:ea typeface="Courier New"/>
                <a:cs typeface="Courier New"/>
                <a:sym typeface="Courier New"/>
              </a:rPr>
              <a:t>name</a:t>
            </a:r>
            <a:r>
              <a:rPr lang="en-US" sz="1700" b="1"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say "\t\tFeatureType: ".$</a:t>
            </a:r>
            <a:r>
              <a:rPr lang="en-US" sz="1700" b="1" i="0" u="none">
                <a:solidFill>
                  <a:srgbClr val="FF00FF"/>
                </a:solidFill>
                <a:latin typeface="Courier New"/>
                <a:ea typeface="Courier New"/>
                <a:cs typeface="Courier New"/>
                <a:sym typeface="Courier New"/>
              </a:rPr>
              <a:t>fset</a:t>
            </a:r>
            <a:r>
              <a:rPr lang="en-US" sz="1700" b="1" i="0" u="none">
                <a:solidFill>
                  <a:srgbClr val="000000"/>
                </a:solidFill>
                <a:latin typeface="Courier New"/>
                <a:ea typeface="Courier New"/>
                <a:cs typeface="Courier New"/>
                <a:sym typeface="Courier New"/>
              </a:rPr>
              <a:t>-&gt;</a:t>
            </a:r>
            <a:r>
              <a:rPr lang="en-US" sz="1700" b="1" i="0" u="none">
                <a:solidFill>
                  <a:srgbClr val="3366FF"/>
                </a:solidFill>
                <a:latin typeface="Courier New"/>
                <a:ea typeface="Courier New"/>
                <a:cs typeface="Courier New"/>
                <a:sym typeface="Courier New"/>
              </a:rPr>
              <a:t>feature_type</a:t>
            </a:r>
            <a:r>
              <a:rPr lang="en-US" sz="1700" b="1" i="0" u="none">
                <a:solidFill>
                  <a:srgbClr val="000000"/>
                </a:solidFill>
                <a:latin typeface="Courier New"/>
                <a:ea typeface="Courier New"/>
                <a:cs typeface="Courier New"/>
                <a:sym typeface="Courier New"/>
              </a:rPr>
              <a:t>-&gt;</a:t>
            </a:r>
            <a:r>
              <a:rPr lang="en-US" sz="1700" b="1" i="0" u="none">
                <a:solidFill>
                  <a:srgbClr val="FF6600"/>
                </a:solidFill>
                <a:latin typeface="Courier New"/>
                <a:ea typeface="Courier New"/>
                <a:cs typeface="Courier New"/>
                <a:sym typeface="Courier New"/>
              </a:rPr>
              <a:t>name</a:t>
            </a:r>
            <a:r>
              <a:rPr lang="en-US" sz="1700" b="1"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say "\t\tAnalysis: ".$</a:t>
            </a:r>
            <a:r>
              <a:rPr lang="en-US" sz="1700" b="1" i="0" u="none">
                <a:solidFill>
                  <a:srgbClr val="FF00FF"/>
                </a:solidFill>
                <a:latin typeface="Courier New"/>
                <a:ea typeface="Courier New"/>
                <a:cs typeface="Courier New"/>
                <a:sym typeface="Courier New"/>
              </a:rPr>
              <a:t>fset</a:t>
            </a:r>
            <a:r>
              <a:rPr lang="en-US" sz="1700" b="1" i="0" u="none">
                <a:solidFill>
                  <a:srgbClr val="000000"/>
                </a:solidFill>
                <a:latin typeface="Courier New"/>
                <a:ea typeface="Courier New"/>
                <a:cs typeface="Courier New"/>
                <a:sym typeface="Courier New"/>
              </a:rPr>
              <a:t>-&gt;</a:t>
            </a:r>
            <a:r>
              <a:rPr lang="en-US" sz="1700" b="1" i="0" u="none">
                <a:solidFill>
                  <a:srgbClr val="3366FF"/>
                </a:solidFill>
                <a:latin typeface="Courier New"/>
                <a:ea typeface="Courier New"/>
                <a:cs typeface="Courier New"/>
                <a:sym typeface="Courier New"/>
              </a:rPr>
              <a:t>analysis</a:t>
            </a:r>
            <a:r>
              <a:rPr lang="en-US" sz="1700" b="1" i="0" u="none">
                <a:solidFill>
                  <a:srgbClr val="000000"/>
                </a:solidFill>
                <a:latin typeface="Courier New"/>
                <a:ea typeface="Courier New"/>
                <a:cs typeface="Courier New"/>
                <a:sym typeface="Courier New"/>
              </a:rPr>
              <a:t>-&gt;</a:t>
            </a:r>
            <a:r>
              <a:rPr lang="en-US" sz="1700" b="1" i="0" u="none">
                <a:solidFill>
                  <a:srgbClr val="FF6600"/>
                </a:solidFill>
                <a:latin typeface="Courier New"/>
                <a:ea typeface="Courier New"/>
                <a:cs typeface="Courier New"/>
                <a:sym typeface="Courier New"/>
              </a:rPr>
              <a:t>logic_name</a:t>
            </a:r>
            <a:r>
              <a:rPr lang="en-US" sz="1700" b="1"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ct val="25000"/>
              <a:buFont typeface="Courier New"/>
              <a:buNone/>
            </a:pPr>
            <a:r>
              <a:rPr lang="en-US" sz="1700" b="1" i="0" u="none">
                <a:solidFill>
                  <a:srgbClr val="000000"/>
                </a:solidFill>
                <a:latin typeface="Courier New"/>
                <a:ea typeface="Courier New"/>
                <a:cs typeface="Courier New"/>
                <a:sym typeface="Courier New"/>
              </a:rPr>
              <a:t>}</a:t>
            </a:r>
          </a:p>
        </p:txBody>
      </p:sp>
    </p:spTree>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7"/>
        <p:cNvGrpSpPr/>
        <p:nvPr/>
      </p:nvGrpSpPr>
      <p:grpSpPr>
        <a:xfrm>
          <a:off x="0" y="0"/>
          <a:ext cx="0" cy="0"/>
          <a:chOff x="0" y="0"/>
          <a:chExt cx="0" cy="0"/>
        </a:xfrm>
      </p:grpSpPr>
      <p:sp>
        <p:nvSpPr>
          <p:cNvPr id="608" name="Shape 608"/>
          <p:cNvSpPr txBox="1"/>
          <p:nvPr/>
        </p:nvSpPr>
        <p:spPr>
          <a:xfrm>
            <a:off x="685800" y="-26986"/>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Example: Get all TFBS FeatureSets</a:t>
            </a:r>
          </a:p>
        </p:txBody>
      </p:sp>
      <p:sp>
        <p:nvSpPr>
          <p:cNvPr id="609" name="Shape 609"/>
          <p:cNvSpPr txBox="1"/>
          <p:nvPr/>
        </p:nvSpPr>
        <p:spPr>
          <a:xfrm>
            <a:off x="-36511" y="1125537"/>
            <a:ext cx="9180511" cy="5626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Courier New"/>
              <a:buNone/>
            </a:pPr>
            <a:r>
              <a:rPr lang="en-US" sz="1500" b="1" i="0" u="none">
                <a:solidFill>
                  <a:srgbClr val="000000"/>
                </a:solidFill>
                <a:latin typeface="Courier New"/>
                <a:ea typeface="Courier New"/>
                <a:cs typeface="Courier New"/>
                <a:sym typeface="Courier New"/>
              </a:rPr>
              <a:t>Found 28 CTCF FeatureSets:</a:t>
            </a:r>
          </a:p>
          <a:p>
            <a:pPr marL="0" marR="0" lvl="0" indent="0" algn="l" rtl="0">
              <a:lnSpc>
                <a:spcPct val="100000"/>
              </a:lnSpc>
              <a:spcBef>
                <a:spcPts val="0"/>
              </a:spcBef>
              <a:spcAft>
                <a:spcPts val="0"/>
              </a:spcAft>
              <a:buClr>
                <a:srgbClr val="000000"/>
              </a:buClr>
              <a:buSzPct val="25000"/>
              <a:buFont typeface="Courier New"/>
              <a:buNone/>
            </a:pPr>
            <a:r>
              <a:rPr lang="en-US" sz="1500" b="1" i="0" u="none">
                <a:solidFill>
                  <a:srgbClr val="000000"/>
                </a:solidFill>
                <a:latin typeface="Courier New"/>
                <a:ea typeface="Courier New"/>
                <a:cs typeface="Courier New"/>
                <a:sym typeface="Courier New"/>
              </a:rPr>
              <a:t>  </a:t>
            </a:r>
            <a:r>
              <a:rPr lang="en-US" sz="1600" b="1" i="0" u="none">
                <a:solidFill>
                  <a:srgbClr val="000000"/>
                </a:solidFill>
                <a:latin typeface="Arial"/>
                <a:ea typeface="Arial"/>
                <a:cs typeface="Arial"/>
                <a:sym typeface="Arial"/>
              </a:rPr>
              <a:t>Found 34 CTCF FeatureSets:</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HMEC_CTCF_ENCODE_Uw_SWEmbl_R015</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CellType: HMEC	</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FeatureType: CTCF	</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Analysis: SWEmbl_R015	</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HUVEC_CTCF_ENCODE_Uta_SWEmbl_R0005_IDR</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CellType: HUVEC	</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FeatureType: CTCF	</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Analysis: SWEmbl_R0005_IDR	</a:t>
            </a:r>
          </a:p>
          <a:p>
            <a:pPr marL="0" marR="0" lvl="0" indent="0" algn="l" rtl="0">
              <a:lnSpc>
                <a:spcPct val="100000"/>
              </a:lnSpc>
              <a:spcBef>
                <a:spcPts val="0"/>
              </a:spcBef>
              <a:spcAft>
                <a:spcPts val="0"/>
              </a:spcAft>
              <a:buClr>
                <a:srgbClr val="000000"/>
              </a:buClr>
              <a:buSzPct val="25000"/>
              <a:buFont typeface="Courier New"/>
              <a:buNone/>
            </a:pPr>
            <a:r>
              <a:rPr lang="en-US" sz="1500" b="1"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Found 4 Cfos FeatureSets:</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GM12878_Cfos_ENCODE_Yale_SWEmbl_R0005_IDR</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CellType: GM12878</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FeatureType: Cfos	</a:t>
            </a:r>
          </a:p>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		Analysis: SWEmbl_R0005_IDR</a:t>
            </a:r>
          </a:p>
        </p:txBody>
      </p:sp>
    </p:spTree>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4" name="Shape 614"/>
          <p:cNvSpPr txBox="1"/>
          <p:nvPr/>
        </p:nvSpPr>
        <p:spPr>
          <a:xfrm>
            <a:off x="685800" y="-100011"/>
            <a:ext cx="7772400" cy="64928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Exercise: Set questions</a:t>
            </a:r>
          </a:p>
        </p:txBody>
      </p:sp>
      <p:sp>
        <p:nvSpPr>
          <p:cNvPr id="615" name="Shape 615"/>
          <p:cNvSpPr txBox="1"/>
          <p:nvPr/>
        </p:nvSpPr>
        <p:spPr>
          <a:xfrm>
            <a:off x="107950" y="692150"/>
            <a:ext cx="8856662" cy="5473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1. InputSubets</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An InputSubset represents a individual, distinct input, usually a single file.</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 Using the </a:t>
            </a:r>
            <a:r>
              <a:rPr lang="en-US" sz="1600" b="1" i="0" u="none">
                <a:solidFill>
                  <a:srgbClr val="000000"/>
                </a:solidFill>
                <a:latin typeface="Arial"/>
                <a:ea typeface="Arial"/>
                <a:cs typeface="Arial"/>
                <a:sym typeface="Arial"/>
              </a:rPr>
              <a:t>InputSubsetAdaptor</a:t>
            </a:r>
            <a:r>
              <a:rPr lang="en-US" sz="1600" b="0" i="0" u="none">
                <a:solidFill>
                  <a:srgbClr val="000000"/>
                </a:solidFill>
                <a:latin typeface="Arial"/>
                <a:ea typeface="Arial"/>
                <a:cs typeface="Arial"/>
                <a:sym typeface="Arial"/>
              </a:rPr>
              <a:t>, </a:t>
            </a:r>
            <a:r>
              <a:rPr lang="en-US" sz="1600" b="1" i="0" u="none">
                <a:solidFill>
                  <a:srgbClr val="000000"/>
                </a:solidFill>
                <a:latin typeface="Arial"/>
                <a:ea typeface="Arial"/>
                <a:cs typeface="Arial"/>
                <a:sym typeface="Arial"/>
              </a:rPr>
              <a:t>fetch all </a:t>
            </a:r>
            <a:r>
              <a:rPr lang="en-US" sz="1600" b="0" i="0" u="none">
                <a:solidFill>
                  <a:srgbClr val="000000"/>
                </a:solidFill>
                <a:latin typeface="Arial"/>
                <a:ea typeface="Arial"/>
                <a:cs typeface="Arial"/>
                <a:sym typeface="Arial"/>
              </a:rPr>
              <a:t>InputSubsets which are linked to the </a:t>
            </a:r>
            <a:r>
              <a:rPr lang="en-US" sz="1600" b="1" i="0" u="none">
                <a:solidFill>
                  <a:srgbClr val="000000"/>
                </a:solidFill>
                <a:latin typeface="Arial"/>
                <a:ea typeface="Arial"/>
                <a:cs typeface="Arial"/>
                <a:sym typeface="Arial"/>
              </a:rPr>
              <a:t>FeatureType</a:t>
            </a:r>
            <a:r>
              <a:rPr lang="en-US" sz="1600" b="0" i="0" u="none">
                <a:solidFill>
                  <a:srgbClr val="000000"/>
                </a:solidFill>
                <a:latin typeface="Arial"/>
                <a:ea typeface="Arial"/>
                <a:cs typeface="Arial"/>
                <a:sym typeface="Arial"/>
              </a:rPr>
              <a:t> "CTCF". </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Print </a:t>
            </a:r>
            <a:r>
              <a:rPr lang="en-US" sz="1600" b="1" i="0" u="none">
                <a:solidFill>
                  <a:srgbClr val="000000"/>
                </a:solidFill>
                <a:latin typeface="Arial"/>
                <a:ea typeface="Arial"/>
                <a:cs typeface="Arial"/>
                <a:sym typeface="Arial"/>
              </a:rPr>
              <a:t>Name</a:t>
            </a:r>
            <a:r>
              <a:rPr lang="en-US" sz="1600" b="0" i="0" u="none">
                <a:solidFill>
                  <a:srgbClr val="000000"/>
                </a:solidFill>
                <a:latin typeface="Arial"/>
                <a:ea typeface="Arial"/>
                <a:cs typeface="Arial"/>
                <a:sym typeface="Arial"/>
              </a:rPr>
              <a:t>, the name of the </a:t>
            </a:r>
            <a:r>
              <a:rPr lang="en-US" sz="1600" b="0" i="1" u="none">
                <a:solidFill>
                  <a:srgbClr val="000000"/>
                </a:solidFill>
                <a:latin typeface="Arial"/>
                <a:ea typeface="Arial"/>
                <a:cs typeface="Arial"/>
                <a:sym typeface="Arial"/>
              </a:rPr>
              <a:t>linked</a:t>
            </a:r>
            <a:r>
              <a:rPr lang="en-US" sz="1600" b="0" i="0" u="none">
                <a:solidFill>
                  <a:srgbClr val="000000"/>
                </a:solidFill>
                <a:latin typeface="Arial"/>
                <a:ea typeface="Arial"/>
                <a:cs typeface="Arial"/>
                <a:sym typeface="Arial"/>
              </a:rPr>
              <a:t> </a:t>
            </a:r>
            <a:r>
              <a:rPr lang="en-US" sz="1600" b="1" i="0" u="none">
                <a:solidFill>
                  <a:srgbClr val="000000"/>
                </a:solidFill>
                <a:latin typeface="Arial"/>
                <a:ea typeface="Arial"/>
                <a:cs typeface="Arial"/>
                <a:sym typeface="Arial"/>
              </a:rPr>
              <a:t>CellType</a:t>
            </a:r>
            <a:r>
              <a:rPr lang="en-US" sz="1600" b="0" i="0" u="none">
                <a:solidFill>
                  <a:srgbClr val="000000"/>
                </a:solidFill>
                <a:latin typeface="Arial"/>
                <a:ea typeface="Arial"/>
                <a:cs typeface="Arial"/>
                <a:sym typeface="Arial"/>
              </a:rPr>
              <a:t> and </a:t>
            </a:r>
            <a:r>
              <a:rPr lang="en-US" sz="1600" b="1" i="0" u="none">
                <a:solidFill>
                  <a:srgbClr val="000000"/>
                </a:solidFill>
                <a:latin typeface="Arial"/>
                <a:ea typeface="Arial"/>
                <a:cs typeface="Arial"/>
                <a:sym typeface="Arial"/>
              </a:rPr>
              <a:t>FeatureType</a:t>
            </a:r>
            <a:r>
              <a:rPr lang="en-US" sz="1600" b="0" i="0" u="none">
                <a:solidFill>
                  <a:srgbClr val="000000"/>
                </a:solidFill>
                <a:latin typeface="Arial"/>
                <a:ea typeface="Arial"/>
                <a:cs typeface="Arial"/>
                <a:sym typeface="Arial"/>
              </a:rPr>
              <a:t>, and the name of the </a:t>
            </a:r>
            <a:r>
              <a:rPr lang="en-US" sz="1600" b="1" i="0" u="none">
                <a:solidFill>
                  <a:srgbClr val="000000"/>
                </a:solidFill>
                <a:latin typeface="Arial"/>
                <a:ea typeface="Arial"/>
                <a:cs typeface="Arial"/>
                <a:sym typeface="Arial"/>
              </a:rPr>
              <a:t>Analysis</a:t>
            </a:r>
            <a:r>
              <a:rPr lang="en-US" sz="1600" b="0" i="0" u="none">
                <a:solidFill>
                  <a:srgbClr val="000000"/>
                </a:solidFill>
                <a:latin typeface="Arial"/>
                <a:ea typeface="Arial"/>
                <a:cs typeface="Arial"/>
                <a:sym typeface="Arial"/>
              </a:rPr>
              <a:t> used to process it.</a:t>
            </a:r>
          </a:p>
          <a:p>
            <a:pPr marL="0" marR="0" lvl="0" indent="0" algn="l" rtl="0">
              <a:lnSpc>
                <a:spcPct val="100000"/>
              </a:lnSpc>
              <a:spcBef>
                <a:spcPts val="400"/>
              </a:spcBef>
              <a:spcAft>
                <a:spcPts val="0"/>
              </a:spcAft>
              <a:buClr>
                <a:srgbClr val="000000"/>
              </a:buClr>
              <a:buFont typeface="Arial"/>
              <a:buNone/>
            </a:pPr>
            <a:endParaRPr sz="1600" b="1"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2. ResultSets</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ResultSets are the results of a sequence alignment.</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Using the ResultSetAdaptor, fetch all ResultsSets which are linked to the Experiment "NHLF_H3K9ac_ENCODE_Broad"</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print </a:t>
            </a:r>
            <a:r>
              <a:rPr lang="en-US" sz="1600" b="1" i="0" u="none">
                <a:solidFill>
                  <a:srgbClr val="000000"/>
                </a:solidFill>
                <a:latin typeface="Arial"/>
                <a:ea typeface="Arial"/>
                <a:cs typeface="Arial"/>
                <a:sym typeface="Arial"/>
              </a:rPr>
              <a:t>Name, CellType, FeatureType, Analysis </a:t>
            </a:r>
            <a:r>
              <a:rPr lang="en-US" sz="1600" b="0" i="0" u="none">
                <a:solidFill>
                  <a:srgbClr val="000000"/>
                </a:solidFill>
                <a:latin typeface="Arial"/>
                <a:ea typeface="Arial"/>
                <a:cs typeface="Arial"/>
                <a:sym typeface="Arial"/>
              </a:rPr>
              <a:t>and</a:t>
            </a:r>
            <a:r>
              <a:rPr lang="en-US" sz="1600" b="1" i="0" u="none">
                <a:solidFill>
                  <a:srgbClr val="000000"/>
                </a:solidFill>
                <a:latin typeface="Arial"/>
                <a:ea typeface="Arial"/>
                <a:cs typeface="Arial"/>
                <a:sym typeface="Arial"/>
              </a:rPr>
              <a:t> FilePath</a:t>
            </a:r>
          </a:p>
          <a:p>
            <a:pPr marL="0" marR="0" lvl="0" indent="0" algn="l" rtl="0">
              <a:lnSpc>
                <a:spcPct val="100000"/>
              </a:lnSpc>
              <a:spcBef>
                <a:spcPts val="400"/>
              </a:spcBef>
              <a:spcAft>
                <a:spcPts val="0"/>
              </a:spcAft>
              <a:buClr>
                <a:srgbClr val="000000"/>
              </a:buClr>
              <a:buFont typeface="Arial"/>
              <a:buNone/>
            </a:pPr>
            <a:endParaRPr sz="1600" b="1" i="0" u="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ct val="25000"/>
              <a:buFont typeface="Arial"/>
              <a:buNone/>
            </a:pPr>
            <a:r>
              <a:rPr lang="en-US" sz="1600" b="1" i="0" u="none">
                <a:solidFill>
                  <a:srgbClr val="000000"/>
                </a:solidFill>
                <a:latin typeface="Arial"/>
                <a:ea typeface="Arial"/>
                <a:cs typeface="Arial"/>
                <a:sym typeface="Arial"/>
              </a:rPr>
              <a:t>3. FeatureSets</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Feature Sets hold processed data or features i.e. peak calls or the output of a high level analysis e.g. the Regulatory Build.</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Print the name of the feature sets for the Human 'GM12878' cell type.</a:t>
            </a:r>
          </a:p>
          <a:p>
            <a:pPr marL="0" marR="0" lvl="0" indent="0" algn="l" rtl="0">
              <a:lnSpc>
                <a:spcPct val="100000"/>
              </a:lnSpc>
              <a:spcBef>
                <a:spcPts val="400"/>
              </a:spcBef>
              <a:spcAft>
                <a:spcPts val="0"/>
              </a:spcAft>
              <a:buClr>
                <a:srgbClr val="000000"/>
              </a:buClr>
              <a:buSzPct val="25000"/>
              <a:buFont typeface="Arial"/>
              <a:buNone/>
            </a:pPr>
            <a:r>
              <a:rPr lang="en-US" sz="1600" b="0" i="0" u="none">
                <a:solidFill>
                  <a:srgbClr val="000000"/>
                </a:solidFill>
                <a:latin typeface="Arial"/>
                <a:ea typeface="Arial"/>
                <a:cs typeface="Arial"/>
                <a:sym typeface="Arial"/>
              </a:rPr>
              <a:t>Print the name of the feature sets for the Human 'CTCF' feature type. </a:t>
            </a:r>
          </a:p>
          <a:p>
            <a:pPr marL="0" marR="0" lvl="0" indent="0" algn="l" rtl="0">
              <a:lnSpc>
                <a:spcPct val="100000"/>
              </a:lnSpc>
              <a:spcBef>
                <a:spcPts val="0"/>
              </a:spcBef>
              <a:spcAft>
                <a:spcPts val="0"/>
              </a:spcAft>
              <a:buNone/>
            </a:pPr>
            <a:endParaRPr sz="1600" b="0" i="0" u="none">
              <a:solidFill>
                <a:srgbClr val="000000"/>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1"/>
        <p:cNvGrpSpPr/>
        <p:nvPr/>
      </p:nvGrpSpPr>
      <p:grpSpPr>
        <a:xfrm>
          <a:off x="0" y="0"/>
          <a:ext cx="0" cy="0"/>
          <a:chOff x="0" y="0"/>
          <a:chExt cx="0" cy="0"/>
        </a:xfrm>
      </p:grpSpPr>
      <p:sp>
        <p:nvSpPr>
          <p:cNvPr id="622" name="Shape 622"/>
          <p:cNvSpPr txBox="1"/>
          <p:nvPr/>
        </p:nvSpPr>
        <p:spPr>
          <a:xfrm>
            <a:off x="685800" y="7620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MotifFeature</a:t>
            </a:r>
          </a:p>
        </p:txBody>
      </p:sp>
      <p:sp>
        <p:nvSpPr>
          <p:cNvPr id="623" name="Shape 623"/>
          <p:cNvSpPr txBox="1"/>
          <p:nvPr/>
        </p:nvSpPr>
        <p:spPr>
          <a:xfrm>
            <a:off x="685800" y="981075"/>
            <a:ext cx="7772400" cy="4343400"/>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Times New Roman"/>
                <a:ea typeface="Times New Roman"/>
                <a:cs typeface="Times New Roman"/>
                <a:sym typeface="Times New Roman"/>
              </a:rPr>
              <a:t>BindingMatrix (PWM) match</a:t>
            </a:r>
          </a:p>
          <a:p>
            <a:pPr marL="741362" marR="0" lvl="1" indent="-284162" algn="l" rtl="0">
              <a:lnSpc>
                <a:spcPct val="100000"/>
              </a:lnSpc>
              <a:spcBef>
                <a:spcPts val="500"/>
              </a:spcBef>
              <a:spcAft>
                <a:spcPts val="0"/>
              </a:spcAft>
              <a:buClr>
                <a:srgbClr val="8D1C0B"/>
              </a:buClr>
              <a:buSzPct val="100000"/>
              <a:buFont typeface="Times New Roman"/>
              <a:buChar char="•"/>
            </a:pPr>
            <a:r>
              <a:rPr lang="en-US" sz="2000" b="0" i="0" u="none" strike="noStrike" cap="none">
                <a:solidFill>
                  <a:srgbClr val="000000"/>
                </a:solidFill>
                <a:latin typeface="Times New Roman"/>
                <a:ea typeface="Times New Roman"/>
                <a:cs typeface="Times New Roman"/>
                <a:sym typeface="Times New Roman"/>
              </a:rPr>
              <a:t>Also inherits generic Feature methods (eg. seq)</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Times New Roman"/>
                <a:ea typeface="Times New Roman"/>
                <a:cs typeface="Times New Roman"/>
                <a:sym typeface="Times New Roman"/>
              </a:rPr>
              <a:t>Fetched via:</a:t>
            </a:r>
          </a:p>
          <a:p>
            <a:pPr marL="741362" marR="0" lvl="1" indent="-284162" algn="l" rtl="0">
              <a:lnSpc>
                <a:spcPct val="100000"/>
              </a:lnSpc>
              <a:spcBef>
                <a:spcPts val="500"/>
              </a:spcBef>
              <a:spcAft>
                <a:spcPts val="0"/>
              </a:spcAft>
              <a:buClr>
                <a:srgbClr val="8D1C0B"/>
              </a:buClr>
              <a:buSzPct val="100000"/>
              <a:buFont typeface="Times New Roman"/>
              <a:buChar char="•"/>
            </a:pPr>
            <a:r>
              <a:rPr lang="en-US" sz="2000" b="0" i="0" u="none" strike="noStrike" cap="none">
                <a:solidFill>
                  <a:srgbClr val="000000"/>
                </a:solidFill>
                <a:latin typeface="Times New Roman"/>
                <a:ea typeface="Times New Roman"/>
                <a:cs typeface="Times New Roman"/>
                <a:sym typeface="Times New Roman"/>
              </a:rPr>
              <a:t>$regulatory_feature-&gt;regulatory_attributes(‘motif’)</a:t>
            </a:r>
          </a:p>
          <a:p>
            <a:pPr marL="741362" marR="0" lvl="1" indent="-284162" algn="l" rtl="0">
              <a:lnSpc>
                <a:spcPct val="100000"/>
              </a:lnSpc>
              <a:spcBef>
                <a:spcPts val="500"/>
              </a:spcBef>
              <a:spcAft>
                <a:spcPts val="0"/>
              </a:spcAft>
              <a:buClr>
                <a:srgbClr val="8D1C0B"/>
              </a:buClr>
              <a:buSzPct val="100000"/>
              <a:buFont typeface="Times New Roman"/>
              <a:buChar char="•"/>
            </a:pPr>
            <a:r>
              <a:rPr lang="en-US" sz="2000" b="0" i="0" u="none" strike="noStrike" cap="none">
                <a:solidFill>
                  <a:srgbClr val="000000"/>
                </a:solidFill>
                <a:latin typeface="Times New Roman"/>
                <a:ea typeface="Times New Roman"/>
                <a:cs typeface="Times New Roman"/>
                <a:sym typeface="Times New Roman"/>
              </a:rPr>
              <a:t>$annotated_feature-&gt;get_associated_MotifFeatures()</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Times New Roman"/>
                <a:ea typeface="Times New Roman"/>
                <a:cs typeface="Times New Roman"/>
                <a:sym typeface="Times New Roman"/>
              </a:rPr>
              <a:t>Some Key attributes / methods:</a:t>
            </a:r>
          </a:p>
        </p:txBody>
      </p:sp>
      <p:graphicFrame>
        <p:nvGraphicFramePr>
          <p:cNvPr id="624" name="Shape 624"/>
          <p:cNvGraphicFramePr/>
          <p:nvPr/>
        </p:nvGraphicFramePr>
        <p:xfrm>
          <a:off x="666750" y="3933825"/>
          <a:ext cx="7772375" cy="2246300"/>
        </p:xfrm>
        <a:graphic>
          <a:graphicData uri="http://schemas.openxmlformats.org/drawingml/2006/table">
            <a:tbl>
              <a:tblPr>
                <a:noFill/>
              </a:tblPr>
              <a:tblGrid>
                <a:gridCol w="1960550"/>
                <a:gridCol w="2160575"/>
                <a:gridCol w="3651250"/>
              </a:tblGrid>
              <a:tr h="434975">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Code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43497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display_label</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Egr1:PB0010.1</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$mf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display_label</a:t>
                      </a:r>
                      <a:r>
                        <a:rPr lang="en-US" sz="1400" b="0" i="0" u="none">
                          <a:solidFill>
                            <a:srgbClr val="660066"/>
                          </a:solidFill>
                          <a:latin typeface="Courier New"/>
                          <a:ea typeface="Courier New"/>
                          <a:cs typeface="Courier New"/>
                          <a:sym typeface="Courier New"/>
                        </a:rPr>
                        <a:t>()</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43497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binding_matrix</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 MA0060.1</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$mf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binding_matrix-&gt;name</a:t>
                      </a:r>
                      <a:r>
                        <a:rPr lang="en-US" sz="1400" b="0" i="0" u="none">
                          <a:solidFill>
                            <a:srgbClr val="660066"/>
                          </a:solidFill>
                          <a:latin typeface="Courier New"/>
                          <a:ea typeface="Courier New"/>
                          <a:cs typeface="Courier New"/>
                          <a:sym typeface="Courier New"/>
                        </a:rPr>
                        <a:t>()</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42385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score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0.81</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$mf</a:t>
                      </a:r>
                      <a:r>
                        <a:rPr lang="en-US" sz="1400" b="0" i="0" u="none">
                          <a:solidFill>
                            <a:srgbClr val="660066"/>
                          </a:solidFill>
                          <a:latin typeface="Courier New"/>
                          <a:ea typeface="Courier New"/>
                          <a:cs typeface="Courier New"/>
                          <a:sym typeface="Courier New"/>
                        </a:rPr>
                        <a:t>-</a:t>
                      </a:r>
                      <a:r>
                        <a:rPr lang="en-US" sz="1400" b="0" i="0" u="none">
                          <a:solidFill>
                            <a:srgbClr val="000000"/>
                          </a:solidFill>
                          <a:latin typeface="Courier New"/>
                          <a:ea typeface="Courier New"/>
                          <a:cs typeface="Courier New"/>
                          <a:sym typeface="Courier New"/>
                        </a:rPr>
                        <a:t>&gt;score()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5175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associated_annotated_features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List of AnnotatedFeature objects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$mf</a:t>
                      </a:r>
                      <a:r>
                        <a:rPr lang="en-US" sz="1400" b="0" i="0" u="none">
                          <a:solidFill>
                            <a:srgbClr val="660066"/>
                          </a:solidFill>
                          <a:latin typeface="Courier New"/>
                          <a:ea typeface="Courier New"/>
                          <a:cs typeface="Courier New"/>
                          <a:sym typeface="Courier New"/>
                        </a:rPr>
                        <a:t>-</a:t>
                      </a:r>
                      <a:r>
                        <a:rPr lang="en-US" sz="1400" b="0" i="0" u="none">
                          <a:solidFill>
                            <a:srgbClr val="000000"/>
                          </a:solidFill>
                          <a:latin typeface="Courier New"/>
                          <a:ea typeface="Courier New"/>
                          <a:cs typeface="Courier New"/>
                          <a:sym typeface="Courier New"/>
                        </a:rPr>
                        <a:t>&gt;</a:t>
                      </a:r>
                      <a:r>
                        <a:rPr lang="en-US" sz="1400" b="0" i="0" u="none">
                          <a:solidFill>
                            <a:srgbClr val="000000"/>
                          </a:solidFill>
                          <a:latin typeface="Arial"/>
                          <a:ea typeface="Arial"/>
                          <a:cs typeface="Arial"/>
                          <a:sym typeface="Arial"/>
                        </a:rPr>
                        <a:t>associated_annotated_features</a:t>
                      </a:r>
                      <a:r>
                        <a:rPr lang="en-US" sz="1400" b="0" i="0" u="none">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SzPct val="25000"/>
                        <a:buNone/>
                      </a:pPr>
                      <a:endParaRPr sz="1400" b="0" i="0" u="none">
                        <a:solidFill>
                          <a:srgbClr val="000000"/>
                        </a:solidFill>
                        <a:latin typeface="Courier New"/>
                        <a:ea typeface="Courier New"/>
                        <a:cs typeface="Courier New"/>
                        <a:sym typeface="Courier New"/>
                      </a:endParaRP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0"/>
        <p:cNvGrpSpPr/>
        <p:nvPr/>
      </p:nvGrpSpPr>
      <p:grpSpPr>
        <a:xfrm>
          <a:off x="0" y="0"/>
          <a:ext cx="0" cy="0"/>
          <a:chOff x="0" y="0"/>
          <a:chExt cx="0" cy="0"/>
        </a:xfrm>
      </p:grpSpPr>
      <p:sp>
        <p:nvSpPr>
          <p:cNvPr id="631" name="Shape 631"/>
          <p:cNvSpPr txBox="1"/>
          <p:nvPr/>
        </p:nvSpPr>
        <p:spPr>
          <a:xfrm>
            <a:off x="685800" y="2603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Example:  What MotifFeatures support this RegulatoryFeature?</a:t>
            </a:r>
          </a:p>
        </p:txBody>
      </p:sp>
      <p:sp>
        <p:nvSpPr>
          <p:cNvPr id="632" name="Shape 632"/>
          <p:cNvSpPr txBox="1"/>
          <p:nvPr/>
        </p:nvSpPr>
        <p:spPr>
          <a:xfrm>
            <a:off x="0" y="1554162"/>
            <a:ext cx="9036050" cy="4611686"/>
          </a:xfrm>
          <a:prstGeom prst="rect">
            <a:avLst/>
          </a:prstGeom>
          <a:noFill/>
          <a:ln>
            <a:noFill/>
          </a:ln>
        </p:spPr>
        <p:txBody>
          <a:bodyPr lIns="90000" tIns="46800" rIns="90000" bIns="46800" anchor="t" anchorCtr="0">
            <a:noAutofit/>
          </a:bodyPr>
          <a:lstStyle/>
          <a:p>
            <a:pPr marL="0" marR="0" lvl="0" indent="0" algn="l" rtl="0">
              <a:lnSpc>
                <a:spcPct val="80000"/>
              </a:lnSpc>
              <a:spcBef>
                <a:spcPts val="0"/>
              </a:spcBef>
              <a:spcAft>
                <a:spcPts val="0"/>
              </a:spcAft>
              <a:buClr>
                <a:srgbClr val="004080"/>
              </a:buClr>
              <a:buSzPct val="25000"/>
              <a:buFont typeface="Courier New"/>
              <a:buNone/>
            </a:pPr>
            <a:r>
              <a:rPr lang="en-US" sz="1900" b="1" i="1" u="none">
                <a:solidFill>
                  <a:srgbClr val="004080"/>
                </a:solidFill>
                <a:latin typeface="Courier New"/>
                <a:ea typeface="Courier New"/>
                <a:cs typeface="Courier New"/>
                <a:sym typeface="Courier New"/>
              </a:rPr>
              <a:t>#This gets the 'MultiCell' Regulatory Feature</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my $</a:t>
            </a:r>
            <a:r>
              <a:rPr lang="en-US" sz="1900" b="1" i="0" u="none">
                <a:solidFill>
                  <a:srgbClr val="0000FF"/>
                </a:solidFill>
                <a:latin typeface="Courier New"/>
                <a:ea typeface="Courier New"/>
                <a:cs typeface="Courier New"/>
                <a:sym typeface="Courier New"/>
              </a:rPr>
              <a:t>rf</a:t>
            </a:r>
            <a:r>
              <a:rPr lang="en-US" sz="1900" b="1" i="0" u="none">
                <a:solidFill>
                  <a:srgbClr val="004080"/>
                </a:solidFill>
                <a:latin typeface="Courier New"/>
                <a:ea typeface="Courier New"/>
                <a:cs typeface="Courier New"/>
                <a:sym typeface="Courier New"/>
              </a:rPr>
              <a:t> =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a:t>
            </a:r>
            <a:r>
              <a:rPr lang="en-US" sz="1900" b="1" i="0" u="none">
                <a:solidFill>
                  <a:srgbClr val="0000FF"/>
                </a:solidFill>
                <a:latin typeface="Courier New"/>
                <a:ea typeface="Courier New"/>
                <a:cs typeface="Courier New"/>
                <a:sym typeface="Courier New"/>
              </a:rPr>
              <a:t>regfeat_adaptor</a:t>
            </a:r>
            <a:r>
              <a:rPr lang="en-US" sz="1900" b="1" i="0" u="none">
                <a:solidFill>
                  <a:srgbClr val="00408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fetch_by_stable_id</a:t>
            </a:r>
            <a:r>
              <a:rPr lang="en-US" sz="1900" b="1" i="0" u="none">
                <a:solidFill>
                  <a:srgbClr val="004080"/>
                </a:solidFill>
                <a:latin typeface="Courier New"/>
                <a:ea typeface="Courier New"/>
                <a:cs typeface="Courier New"/>
                <a:sym typeface="Courier New"/>
              </a:rPr>
              <a:t>('ENSR00000165384'); </a:t>
            </a:r>
          </a:p>
          <a:p>
            <a:pPr marL="0" marR="0" lvl="0" indent="0" algn="l" rtl="0">
              <a:lnSpc>
                <a:spcPct val="80000"/>
              </a:lnSpc>
              <a:spcBef>
                <a:spcPts val="0"/>
              </a:spcBef>
              <a:spcAft>
                <a:spcPts val="0"/>
              </a:spcAft>
              <a:buClr>
                <a:srgbClr val="000000"/>
              </a:buClr>
              <a:buFont typeface="Arial"/>
              <a:buNone/>
            </a:pPr>
            <a:endParaRPr sz="1900" b="1" i="0" u="none">
              <a:solidFill>
                <a:srgbClr val="004080"/>
              </a:solidFill>
              <a:latin typeface="Courier New"/>
              <a:ea typeface="Courier New"/>
              <a:cs typeface="Courier New"/>
              <a:sym typeface="Courier New"/>
            </a:endParaRP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my @</a:t>
            </a:r>
            <a:r>
              <a:rPr lang="en-US" sz="1900" b="1" i="0" u="none">
                <a:solidFill>
                  <a:srgbClr val="3EC32C"/>
                </a:solidFill>
                <a:latin typeface="Courier New"/>
                <a:ea typeface="Courier New"/>
                <a:cs typeface="Courier New"/>
                <a:sym typeface="Courier New"/>
              </a:rPr>
              <a:t>motif_features</a:t>
            </a:r>
            <a:r>
              <a:rPr lang="en-US" sz="1900" b="1" i="0" u="none">
                <a:solidFill>
                  <a:srgbClr val="004080"/>
                </a:solidFill>
                <a:latin typeface="Courier New"/>
                <a:ea typeface="Courier New"/>
                <a:cs typeface="Courier New"/>
                <a:sym typeface="Courier New"/>
              </a:rPr>
              <a:t> = @{$rf-&gt;</a:t>
            </a:r>
            <a:r>
              <a:rPr lang="en-US" sz="1900" b="1" i="0" u="none">
                <a:solidFill>
                  <a:srgbClr val="FF6600"/>
                </a:solidFill>
                <a:latin typeface="Courier New"/>
                <a:ea typeface="Courier New"/>
                <a:cs typeface="Courier New"/>
                <a:sym typeface="Courier New"/>
              </a:rPr>
              <a:t>regulatory_attributes</a:t>
            </a:r>
            <a:r>
              <a:rPr lang="en-US" sz="1900" b="1" i="0" u="none">
                <a:solidFill>
                  <a:srgbClr val="004080"/>
                </a:solidFill>
                <a:latin typeface="Courier New"/>
                <a:ea typeface="Courier New"/>
                <a:cs typeface="Courier New"/>
                <a:sym typeface="Courier New"/>
              </a:rPr>
              <a:t>('motif')}; </a:t>
            </a:r>
          </a:p>
          <a:p>
            <a:pPr marL="0" marR="0" lvl="0" indent="0" algn="l" rtl="0">
              <a:lnSpc>
                <a:spcPct val="80000"/>
              </a:lnSpc>
              <a:spcBef>
                <a:spcPts val="0"/>
              </a:spcBef>
              <a:spcAft>
                <a:spcPts val="0"/>
              </a:spcAft>
              <a:buClr>
                <a:srgbClr val="000000"/>
              </a:buClr>
              <a:buFont typeface="Arial"/>
              <a:buNone/>
            </a:pPr>
            <a:endParaRPr sz="1900" b="1" i="0" u="none">
              <a:solidFill>
                <a:srgbClr val="004080"/>
              </a:solidFill>
              <a:latin typeface="Courier New"/>
              <a:ea typeface="Courier New"/>
              <a:cs typeface="Courier New"/>
              <a:sym typeface="Courier New"/>
            </a:endParaRPr>
          </a:p>
          <a:p>
            <a:pPr marL="0" marR="0" lvl="0" indent="0" algn="l" rtl="0">
              <a:lnSpc>
                <a:spcPct val="80000"/>
              </a:lnSpc>
              <a:spcBef>
                <a:spcPts val="0"/>
              </a:spcBef>
              <a:spcAft>
                <a:spcPts val="0"/>
              </a:spcAft>
              <a:buClr>
                <a:srgbClr val="004080"/>
              </a:buClr>
              <a:buSzPct val="25000"/>
              <a:buFont typeface="Courier New"/>
              <a:buNone/>
            </a:pPr>
            <a:r>
              <a:rPr lang="en-US" sz="1900" b="1" i="1" u="none">
                <a:solidFill>
                  <a:srgbClr val="004080"/>
                </a:solidFill>
                <a:latin typeface="Courier New"/>
                <a:ea typeface="Courier New"/>
                <a:cs typeface="Courier New"/>
                <a:sym typeface="Courier New"/>
              </a:rPr>
              <a:t>#Get motif features supporting a regulatory feature</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foreach my $</a:t>
            </a:r>
            <a:r>
              <a:rPr lang="en-US" sz="1900" b="1" i="0" u="none">
                <a:solidFill>
                  <a:srgbClr val="3EC32C"/>
                </a:solidFill>
                <a:latin typeface="Courier New"/>
                <a:ea typeface="Courier New"/>
                <a:cs typeface="Courier New"/>
                <a:sym typeface="Courier New"/>
              </a:rPr>
              <a:t>motif_feature </a:t>
            </a:r>
            <a:r>
              <a:rPr lang="en-US" sz="1900" b="1" i="0" u="none">
                <a:solidFill>
                  <a:srgbClr val="004080"/>
                </a:solidFill>
                <a:latin typeface="Courier New"/>
                <a:ea typeface="Courier New"/>
                <a:cs typeface="Courier New"/>
                <a:sym typeface="Courier New"/>
              </a:rPr>
              <a:t>(@</a:t>
            </a:r>
            <a:r>
              <a:rPr lang="en-US" sz="1900" b="1" i="0" u="none">
                <a:solidFill>
                  <a:srgbClr val="3EC32C"/>
                </a:solidFill>
                <a:latin typeface="Courier New"/>
                <a:ea typeface="Courier New"/>
                <a:cs typeface="Courier New"/>
                <a:sym typeface="Courier New"/>
              </a:rPr>
              <a:t>motif_features</a:t>
            </a:r>
            <a:r>
              <a:rPr lang="en-US" sz="1900" b="1" i="0" u="none">
                <a:solidFill>
                  <a:srgbClr val="004080"/>
                </a:solidFill>
                <a:latin typeface="Courier New"/>
                <a:ea typeface="Courier New"/>
                <a:cs typeface="Courier New"/>
                <a:sym typeface="Courier New"/>
              </a:rPr>
              <a:t>) {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print $</a:t>
            </a:r>
            <a:r>
              <a:rPr lang="en-US" sz="1900" b="1" i="0" u="none">
                <a:solidFill>
                  <a:srgbClr val="3EC32C"/>
                </a:solidFill>
                <a:latin typeface="Courier New"/>
                <a:ea typeface="Courier New"/>
                <a:cs typeface="Courier New"/>
                <a:sym typeface="Courier New"/>
              </a:rPr>
              <a:t>motif_feature</a:t>
            </a:r>
            <a:r>
              <a:rPr lang="en-US" sz="1900" b="1" i="0" u="none">
                <a:solidFill>
                  <a:srgbClr val="00408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display_label</a:t>
            </a:r>
            <a:r>
              <a:rPr lang="en-US" sz="1900" b="1" i="0" u="none">
                <a:solidFill>
                  <a:srgbClr val="004080"/>
                </a:solidFill>
                <a:latin typeface="Courier New"/>
                <a:ea typeface="Courier New"/>
                <a:cs typeface="Courier New"/>
                <a:sym typeface="Courier New"/>
              </a:rPr>
              <a:t>."\t";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print $</a:t>
            </a:r>
            <a:r>
              <a:rPr lang="en-US" sz="1900" b="1" i="0" u="none">
                <a:solidFill>
                  <a:srgbClr val="3EC32C"/>
                </a:solidFill>
                <a:latin typeface="Courier New"/>
                <a:ea typeface="Courier New"/>
                <a:cs typeface="Courier New"/>
                <a:sym typeface="Courier New"/>
              </a:rPr>
              <a:t>motif_feature</a:t>
            </a:r>
            <a:r>
              <a:rPr lang="en-US" sz="1900" b="1" i="0" u="none">
                <a:solidFill>
                  <a:srgbClr val="00408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binding_matrix</a:t>
            </a:r>
            <a:r>
              <a:rPr lang="en-US" sz="1900" b="1" i="0" u="none">
                <a:solidFill>
                  <a:srgbClr val="00408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name</a:t>
            </a:r>
            <a:r>
              <a:rPr lang="en-US" sz="1900" b="1" i="0" u="none">
                <a:solidFill>
                  <a:srgbClr val="004080"/>
                </a:solidFill>
                <a:latin typeface="Courier New"/>
                <a:ea typeface="Courier New"/>
                <a:cs typeface="Courier New"/>
                <a:sym typeface="Courier New"/>
              </a:rPr>
              <a:t>."\t";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say   $</a:t>
            </a:r>
            <a:r>
              <a:rPr lang="en-US" sz="1900" b="1" i="0" u="none">
                <a:solidFill>
                  <a:srgbClr val="3EC32C"/>
                </a:solidFill>
                <a:latin typeface="Courier New"/>
                <a:ea typeface="Courier New"/>
                <a:cs typeface="Courier New"/>
                <a:sym typeface="Courier New"/>
              </a:rPr>
              <a:t>motif_feature</a:t>
            </a:r>
            <a:r>
              <a:rPr lang="en-US" sz="1900" b="1" i="0" u="none">
                <a:solidFill>
                  <a:srgbClr val="00408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score</a:t>
            </a:r>
            <a:r>
              <a:rPr lang="en-US" sz="1900" b="1" i="0" u="none">
                <a:solidFill>
                  <a:srgbClr val="004080"/>
                </a:solidFill>
                <a:latin typeface="Courier New"/>
                <a:ea typeface="Courier New"/>
                <a:cs typeface="Courier New"/>
                <a:sym typeface="Courier New"/>
              </a:rPr>
              <a:t>;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foreach my $</a:t>
            </a:r>
            <a:r>
              <a:rPr lang="en-US" sz="1900" b="1" i="0" u="none">
                <a:solidFill>
                  <a:srgbClr val="790780"/>
                </a:solidFill>
                <a:latin typeface="Courier New"/>
                <a:ea typeface="Courier New"/>
                <a:cs typeface="Courier New"/>
                <a:sym typeface="Courier New"/>
              </a:rPr>
              <a:t>ann_feat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a:t>
            </a:r>
            <a:r>
              <a:rPr lang="en-US" sz="1900" b="1" i="0" u="none">
                <a:solidFill>
                  <a:srgbClr val="3EC32C"/>
                </a:solidFill>
                <a:latin typeface="Courier New"/>
                <a:ea typeface="Courier New"/>
                <a:cs typeface="Courier New"/>
                <a:sym typeface="Courier New"/>
              </a:rPr>
              <a:t>motif_feature</a:t>
            </a:r>
            <a:r>
              <a:rPr lang="en-US" sz="1900" b="1" i="0" u="none">
                <a:solidFill>
                  <a:srgbClr val="00408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associated_annotated_features</a:t>
            </a:r>
            <a:r>
              <a:rPr lang="en-US" sz="1900" b="1" i="0" u="none">
                <a:solidFill>
                  <a:srgbClr val="004080"/>
                </a:solidFill>
                <a:latin typeface="Courier New"/>
                <a:ea typeface="Courier New"/>
                <a:cs typeface="Courier New"/>
                <a:sym typeface="Courier New"/>
              </a:rPr>
              <a:t>()}) {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print $</a:t>
            </a:r>
            <a:r>
              <a:rPr lang="en-US" sz="1900" b="1" i="0" u="none">
                <a:solidFill>
                  <a:srgbClr val="790780"/>
                </a:solidFill>
                <a:latin typeface="Courier New"/>
                <a:ea typeface="Courier New"/>
                <a:cs typeface="Courier New"/>
                <a:sym typeface="Courier New"/>
              </a:rPr>
              <a:t>ann_feat</a:t>
            </a:r>
            <a:r>
              <a:rPr lang="en-US" sz="1900" b="1" i="0" u="none">
                <a:solidFill>
                  <a:srgbClr val="00408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display_label</a:t>
            </a:r>
            <a:r>
              <a:rPr lang="en-US" sz="1900" b="1" i="0" u="none">
                <a:solidFill>
                  <a:srgbClr val="004080"/>
                </a:solidFill>
                <a:latin typeface="Courier New"/>
                <a:ea typeface="Courier New"/>
                <a:cs typeface="Courier New"/>
                <a:sym typeface="Courier New"/>
              </a:rPr>
              <a:t>."\t";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print $</a:t>
            </a:r>
            <a:r>
              <a:rPr lang="en-US" sz="1900" b="1" i="0" u="none">
                <a:solidFill>
                  <a:srgbClr val="790780"/>
                </a:solidFill>
                <a:latin typeface="Courier New"/>
                <a:ea typeface="Courier New"/>
                <a:cs typeface="Courier New"/>
                <a:sym typeface="Courier New"/>
              </a:rPr>
              <a:t>ann_feat</a:t>
            </a:r>
            <a:r>
              <a:rPr lang="en-US" sz="1900" b="1" i="0" u="none">
                <a:solidFill>
                  <a:srgbClr val="00408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score</a:t>
            </a:r>
            <a:r>
              <a:rPr lang="en-US" sz="1900" b="1" i="0" u="none">
                <a:solidFill>
                  <a:srgbClr val="004080"/>
                </a:solidFill>
                <a:latin typeface="Courier New"/>
                <a:ea typeface="Courier New"/>
                <a:cs typeface="Courier New"/>
                <a:sym typeface="Courier New"/>
              </a:rPr>
              <a:t>."\t";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say   $</a:t>
            </a:r>
            <a:r>
              <a:rPr lang="en-US" sz="1900" b="1" i="0" u="none">
                <a:solidFill>
                  <a:srgbClr val="790780"/>
                </a:solidFill>
                <a:latin typeface="Courier New"/>
                <a:ea typeface="Courier New"/>
                <a:cs typeface="Courier New"/>
                <a:sym typeface="Courier New"/>
              </a:rPr>
              <a:t>ann_feat</a:t>
            </a:r>
            <a:r>
              <a:rPr lang="en-US" sz="1900" b="1" i="0" u="none">
                <a:solidFill>
                  <a:srgbClr val="004080"/>
                </a:solidFill>
                <a:latin typeface="Courier New"/>
                <a:ea typeface="Courier New"/>
                <a:cs typeface="Courier New"/>
                <a:sym typeface="Courier New"/>
              </a:rPr>
              <a:t>-&gt;</a:t>
            </a:r>
            <a:r>
              <a:rPr lang="en-US" sz="1900" b="1" i="0" u="none">
                <a:solidFill>
                  <a:srgbClr val="FF6600"/>
                </a:solidFill>
                <a:latin typeface="Courier New"/>
                <a:ea typeface="Courier New"/>
                <a:cs typeface="Courier New"/>
                <a:sym typeface="Courier New"/>
              </a:rPr>
              <a:t>summit</a:t>
            </a:r>
            <a:r>
              <a:rPr lang="en-US" sz="1900" b="1" i="0" u="none">
                <a:solidFill>
                  <a:srgbClr val="004080"/>
                </a:solidFill>
                <a:latin typeface="Courier New"/>
                <a:ea typeface="Courier New"/>
                <a:cs typeface="Courier New"/>
                <a:sym typeface="Courier New"/>
              </a:rPr>
              <a:t>;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a:t>
            </a:r>
          </a:p>
          <a:p>
            <a:pPr marL="0" marR="0" lvl="0" indent="0" algn="l" rtl="0">
              <a:lnSpc>
                <a:spcPct val="80000"/>
              </a:lnSpc>
              <a:spcBef>
                <a:spcPts val="0"/>
              </a:spcBef>
              <a:spcAft>
                <a:spcPts val="0"/>
              </a:spcAft>
              <a:buClr>
                <a:srgbClr val="004080"/>
              </a:buClr>
              <a:buSzPct val="25000"/>
              <a:buFont typeface="Courier New"/>
              <a:buNone/>
            </a:pPr>
            <a:r>
              <a:rPr lang="en-US" sz="1900" b="1" i="0" u="none">
                <a:solidFill>
                  <a:srgbClr val="004080"/>
                </a:solidFill>
                <a:latin typeface="Courier New"/>
                <a:ea typeface="Courier New"/>
                <a:cs typeface="Courier New"/>
                <a:sym typeface="Courier New"/>
              </a:rPr>
              <a:t>} </a:t>
            </a: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Shape 637"/>
          <p:cNvSpPr txBox="1"/>
          <p:nvPr/>
        </p:nvSpPr>
        <p:spPr>
          <a:xfrm>
            <a:off x="323850" y="1628775"/>
            <a:ext cx="8820149" cy="4103687"/>
          </a:xfrm>
          <a:prstGeom prst="rect">
            <a:avLst/>
          </a:prstGeom>
          <a:noFill/>
          <a:ln>
            <a:noFill/>
          </a:ln>
        </p:spPr>
        <p:txBody>
          <a:bodyPr lIns="90000" tIns="46800" rIns="90000" bIns="46800" anchor="t" anchorCtr="0">
            <a:noAutofit/>
          </a:bodyPr>
          <a:lstStyle/>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CTCF:MA0139.1	MA0139.1	9.038</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NHEK Enriched Site	150.010163	54499627</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DND-41 Enriched Site	132.989512	54499618</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IMR90 Enriched Site	71.36667	54499614</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HUVEC Enriched Site	50.439383	54499619</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K562 Enriched Site	71.237313	54499646</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HMEC Enriched Site	84.259496	54499624</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HepG2 Enriched Site	43.670844	54499612</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K562 Enriched Site	57.472107	54499619</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H1ESC Enriched Site	63.679699	54499606</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H1ESC Enriched Site	22.483645	54499642</a:t>
            </a:r>
          </a:p>
          <a:p>
            <a:pPr marL="0" marR="0" lvl="0" indent="0" algn="l" rtl="0">
              <a:lnSpc>
                <a:spcPct val="90000"/>
              </a:lnSpc>
              <a:spcBef>
                <a:spcPts val="0"/>
              </a:spcBef>
              <a:spcAft>
                <a:spcPts val="0"/>
              </a:spcAft>
              <a:buClr>
                <a:srgbClr val="000000"/>
              </a:buClr>
              <a:buSzPct val="25000"/>
              <a:buFont typeface="Courier New"/>
              <a:buNone/>
            </a:pPr>
            <a:r>
              <a:rPr lang="en-US" sz="2200" b="0" i="0" u="none">
                <a:solidFill>
                  <a:srgbClr val="000000"/>
                </a:solidFill>
                <a:latin typeface="Courier New"/>
                <a:ea typeface="Courier New"/>
                <a:cs typeface="Courier New"/>
                <a:sym typeface="Courier New"/>
              </a:rPr>
              <a:t>CTCF - NHEK Enriched Site	58.775033	54499647</a:t>
            </a:r>
          </a:p>
        </p:txBody>
      </p:sp>
      <p:sp>
        <p:nvSpPr>
          <p:cNvPr id="638" name="Shape 638"/>
          <p:cNvSpPr txBox="1"/>
          <p:nvPr/>
        </p:nvSpPr>
        <p:spPr>
          <a:xfrm>
            <a:off x="685800" y="2603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Example:  What MotifFeatures support this RegulatoryFeature?</a:t>
            </a: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2"/>
        <p:cNvGrpSpPr/>
        <p:nvPr/>
      </p:nvGrpSpPr>
      <p:grpSpPr>
        <a:xfrm>
          <a:off x="0" y="0"/>
          <a:ext cx="0" cy="0"/>
          <a:chOff x="0" y="0"/>
          <a:chExt cx="0" cy="0"/>
        </a:xfrm>
      </p:grpSpPr>
      <p:sp>
        <p:nvSpPr>
          <p:cNvPr id="643" name="Shape 643"/>
          <p:cNvSpPr txBox="1"/>
          <p:nvPr/>
        </p:nvSpPr>
        <p:spPr>
          <a:xfrm>
            <a:off x="684212" y="-317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2400" b="1" i="1" u="none">
                <a:solidFill>
                  <a:srgbClr val="FF6600"/>
                </a:solidFill>
                <a:latin typeface="Arial"/>
                <a:ea typeface="Arial"/>
                <a:cs typeface="Arial"/>
                <a:sym typeface="Arial"/>
              </a:rPr>
              <a:t>Motif Feature Exercises</a:t>
            </a:r>
          </a:p>
        </p:txBody>
      </p:sp>
      <p:sp>
        <p:nvSpPr>
          <p:cNvPr id="644" name="Shape 644"/>
          <p:cNvSpPr txBox="1"/>
          <p:nvPr/>
        </p:nvSpPr>
        <p:spPr>
          <a:xfrm>
            <a:off x="0" y="836612"/>
            <a:ext cx="8964612" cy="56880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a:solidFill>
                  <a:srgbClr val="000000"/>
                </a:solidFill>
                <a:latin typeface="Arial"/>
                <a:ea typeface="Arial"/>
                <a:cs typeface="Arial"/>
                <a:sym typeface="Arial"/>
              </a:rPr>
              <a:t>1. Motif Features</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Motif features represent putative binding sites based on alignments of PWMs from </a:t>
            </a:r>
            <a:r>
              <a:rPr lang="en-US" sz="1400" b="0" i="0" u="sng">
                <a:solidFill>
                  <a:srgbClr val="000000"/>
                </a:solidFill>
                <a:latin typeface="Arial"/>
                <a:ea typeface="Arial"/>
                <a:cs typeface="Arial"/>
                <a:sym typeface="Arial"/>
              </a:rPr>
              <a:t>JASPAR</a:t>
            </a:r>
            <a:r>
              <a:rPr lang="en-US" sz="1400" b="0" i="0" u="none">
                <a:solidFill>
                  <a:srgbClr val="000000"/>
                </a:solidFill>
                <a:latin typeface="Arial"/>
                <a:ea typeface="Arial"/>
                <a:cs typeface="Arial"/>
                <a:sym typeface="Arial"/>
              </a:rPr>
              <a:t>. MotifFeatures are always associated to AnnotatedFeatures representing Transcription Factor (TF) Binding. More information about how we integrate these into the regulatory build process can be found </a:t>
            </a:r>
            <a:r>
              <a:rPr lang="en-US" sz="1400" b="0" i="0" u="sng">
                <a:solidFill>
                  <a:srgbClr val="000000"/>
                </a:solidFill>
                <a:latin typeface="Arial"/>
                <a:ea typeface="Arial"/>
                <a:cs typeface="Arial"/>
                <a:sym typeface="Arial"/>
              </a:rPr>
              <a:t>here</a:t>
            </a:r>
            <a:r>
              <a:rPr lang="en-US" sz="1400" b="0" i="0" u="none">
                <a:solidFill>
                  <a:srgbClr val="000000"/>
                </a:solidFill>
                <a:latin typeface="Arial"/>
                <a:ea typeface="Arial"/>
                <a:cs typeface="Arial"/>
                <a:sym typeface="Arial"/>
              </a:rPr>
              <a:t>.</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Get the 'motif' regulatory attributes associated to the Human Regulatory Feature 'ENSR00001227187'. Print their properties.</a:t>
            </a:r>
            <a:br>
              <a:rPr lang="en-US" sz="1400" b="0" i="0" u="none">
                <a:solidFill>
                  <a:srgbClr val="000000"/>
                </a:solidFill>
                <a:latin typeface="Arial"/>
                <a:ea typeface="Arial"/>
                <a:cs typeface="Arial"/>
                <a:sym typeface="Arial"/>
              </a:rPr>
            </a:br>
            <a:r>
              <a:rPr lang="en-US" sz="1400" b="0" i="0" u="none">
                <a:solidFill>
                  <a:srgbClr val="000000"/>
                </a:solidFill>
                <a:latin typeface="Arial"/>
                <a:ea typeface="Arial"/>
                <a:cs typeface="Arial"/>
                <a:sym typeface="Arial"/>
              </a:rPr>
              <a:t>Hint: use 'motif' as a parameter for regulatory_attributes.</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Print the properties of the annotated features associated to the motif feature.</a:t>
            </a:r>
          </a:p>
          <a:p>
            <a:pPr marL="0" marR="0" lvl="0" indent="0" algn="l" rtl="0">
              <a:lnSpc>
                <a:spcPct val="100000"/>
              </a:lnSpc>
              <a:spcBef>
                <a:spcPts val="300"/>
              </a:spcBef>
              <a:spcAft>
                <a:spcPts val="0"/>
              </a:spcAft>
              <a:buClr>
                <a:srgbClr val="000000"/>
              </a:buClr>
              <a:buFont typeface="Arial"/>
              <a:buNone/>
            </a:pPr>
            <a:endParaRPr sz="1400" b="0" i="0" u="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ct val="25000"/>
              <a:buFont typeface="Arial"/>
              <a:buNone/>
            </a:pPr>
            <a:r>
              <a:rPr lang="en-US" sz="1400" b="1" i="0" u="none">
                <a:solidFill>
                  <a:srgbClr val="000000"/>
                </a:solidFill>
                <a:latin typeface="Arial"/>
                <a:ea typeface="Arial"/>
                <a:cs typeface="Arial"/>
                <a:sym typeface="Arial"/>
              </a:rPr>
              <a:t>2. Binding Matrices and motif strength</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Each MotifFeature is associated with a PWM, which are represented by the 'BindingMatrix' class. The MotifFeature score represents the relative binding affinity with respect to the PWM defined in the BindingMatrix.</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Using the Motif feature obtained in exercise 2, get the associated Binding Matrix and print some details.</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Check potential effect of changes in the sequence of the motif feature on the relative strength of that motif feature.</a:t>
            </a:r>
          </a:p>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0"/>
        <p:cNvGrpSpPr/>
        <p:nvPr/>
      </p:nvGrpSpPr>
      <p:grpSpPr>
        <a:xfrm>
          <a:off x="0" y="0"/>
          <a:ext cx="0" cy="0"/>
          <a:chOff x="0" y="0"/>
          <a:chExt cx="0" cy="0"/>
        </a:xfrm>
      </p:grpSpPr>
      <p:sp>
        <p:nvSpPr>
          <p:cNvPr id="651" name="Shape 651"/>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ExternalFeature</a:t>
            </a:r>
          </a:p>
        </p:txBody>
      </p:sp>
      <p:sp>
        <p:nvSpPr>
          <p:cNvPr id="652" name="Shape 652"/>
          <p:cNvSpPr txBox="1"/>
          <p:nvPr/>
        </p:nvSpPr>
        <p:spPr>
          <a:xfrm>
            <a:off x="685800" y="1749425"/>
            <a:ext cx="7772400" cy="4343400"/>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Externally curated: cisRED, miRanda, VISTA enhancers</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Associated to Gene/Transcript through DBEntries  </a:t>
            </a:r>
          </a:p>
          <a:p>
            <a:pPr marL="341312" marR="0" lvl="0" indent="-341312" algn="l" rtl="0">
              <a:lnSpc>
                <a:spcPct val="100000"/>
              </a:lnSpc>
              <a:spcBef>
                <a:spcPts val="600"/>
              </a:spcBef>
              <a:spcAft>
                <a:spcPts val="0"/>
              </a:spcAft>
              <a:buClr>
                <a:srgbClr val="8D1C0B"/>
              </a:buClr>
              <a:buSzPct val="100000"/>
              <a:buFont typeface="Times New Roman"/>
              <a:buChar char="•"/>
            </a:pPr>
            <a:r>
              <a:rPr lang="en-US" sz="2400" b="0" i="0" u="none">
                <a:solidFill>
                  <a:srgbClr val="000000"/>
                </a:solidFill>
                <a:latin typeface="Arial"/>
                <a:ea typeface="Arial"/>
                <a:cs typeface="Arial"/>
                <a:sym typeface="Arial"/>
              </a:rPr>
              <a:t>Key attributes/methods:</a:t>
            </a:r>
          </a:p>
        </p:txBody>
      </p:sp>
      <p:graphicFrame>
        <p:nvGraphicFramePr>
          <p:cNvPr id="653" name="Shape 653"/>
          <p:cNvGraphicFramePr/>
          <p:nvPr/>
        </p:nvGraphicFramePr>
        <p:xfrm>
          <a:off x="685800" y="3500437"/>
          <a:ext cx="3000000" cy="3000000"/>
        </p:xfrm>
        <a:graphic>
          <a:graphicData uri="http://schemas.openxmlformats.org/drawingml/2006/table">
            <a:tbl>
              <a:tblPr>
                <a:noFill/>
              </a:tblPr>
              <a:tblGrid>
                <a:gridCol w="1308100"/>
                <a:gridCol w="1727200"/>
                <a:gridCol w="4737100"/>
              </a:tblGrid>
              <a:tr h="442900">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Method</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Example value(s)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c>
                  <a:txBody>
                    <a:bodyPr/>
                    <a:lstStyle/>
                    <a:p>
                      <a:pPr marL="0" marR="0" lvl="0" indent="0" algn="l" rtl="0">
                        <a:lnSpc>
                          <a:spcPct val="94000"/>
                        </a:lnSpc>
                        <a:spcBef>
                          <a:spcPts val="0"/>
                        </a:spcBef>
                        <a:spcAft>
                          <a:spcPts val="0"/>
                        </a:spcAft>
                        <a:buClr>
                          <a:srgbClr val="000090"/>
                        </a:buClr>
                        <a:buSzPct val="25000"/>
                        <a:buFont typeface="Arial"/>
                        <a:buNone/>
                      </a:pPr>
                      <a:r>
                        <a:rPr lang="en-US" sz="1400" b="1" i="0" u="none">
                          <a:solidFill>
                            <a:srgbClr val="000090"/>
                          </a:solidFill>
                          <a:latin typeface="Arial"/>
                          <a:ea typeface="Arial"/>
                          <a:cs typeface="Arial"/>
                          <a:sym typeface="Arial"/>
                        </a:rPr>
                        <a:t>Code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8700" cap="flat" cmpd="sng">
                      <a:solidFill>
                        <a:srgbClr val="FFFFFF"/>
                      </a:solidFill>
                      <a:prstDash val="solid"/>
                      <a:round/>
                      <a:headEnd type="none" w="med" len="med"/>
                      <a:tailEnd type="none" w="med" len="med"/>
                    </a:lnB>
                    <a:solidFill>
                      <a:srgbClr val="BBE0E3"/>
                    </a:solidFill>
                  </a:tcPr>
                </a:tc>
              </a:tr>
              <a:tr h="4429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Display label</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craHsap66411</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$ef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display_label</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8700"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r h="442900">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Feature Type</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cisRED Motif</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$ef</a:t>
                      </a:r>
                      <a:r>
                        <a:rPr lang="en-US" sz="1400" b="0" i="0" u="none">
                          <a:solidFill>
                            <a:srgbClr val="660066"/>
                          </a:solidFill>
                          <a:latin typeface="Courier New"/>
                          <a:ea typeface="Courier New"/>
                          <a:cs typeface="Courier New"/>
                          <a:sym typeface="Courier New"/>
                        </a:rPr>
                        <a:t>-&gt;</a:t>
                      </a:r>
                      <a:r>
                        <a:rPr lang="en-US" sz="1400" b="0" i="0" u="none">
                          <a:solidFill>
                            <a:srgbClr val="000000"/>
                          </a:solidFill>
                          <a:latin typeface="Courier New"/>
                          <a:ea typeface="Courier New"/>
                          <a:cs typeface="Courier New"/>
                          <a:sym typeface="Courier New"/>
                        </a:rPr>
                        <a:t>feature_type-&gt;name</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3F9FA"/>
                    </a:solidFill>
                  </a:tcPr>
                </a:tc>
              </a:tr>
              <a:tr h="873125">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Xref methods</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4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List of DBEntry object</a:t>
                      </a:r>
                    </a:p>
                  </a:txBody>
                  <a:tcPr marL="90000" marR="90000" marT="56300"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c>
                  <a:txBody>
                    <a:bodyPr/>
                    <a:lstStyle/>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$ef-&gt;get_all_Transcript_DBEntries</a:t>
                      </a:r>
                    </a:p>
                    <a:p>
                      <a:pPr marL="0" marR="0" lvl="0" indent="0" algn="l" rtl="0">
                        <a:lnSpc>
                          <a:spcPct val="96000"/>
                        </a:lnSpc>
                        <a:spcBef>
                          <a:spcPts val="0"/>
                        </a:spcBef>
                        <a:spcAft>
                          <a:spcPts val="0"/>
                        </a:spcAft>
                        <a:buClr>
                          <a:srgbClr val="000000"/>
                        </a:buClr>
                        <a:buSzPct val="25000"/>
                        <a:buFont typeface="Courier New"/>
                        <a:buNone/>
                      </a:pPr>
                      <a:r>
                        <a:rPr lang="en-US" sz="1400" b="0" i="0" u="none">
                          <a:solidFill>
                            <a:srgbClr val="000000"/>
                          </a:solidFill>
                          <a:latin typeface="Courier New"/>
                          <a:ea typeface="Courier New"/>
                          <a:cs typeface="Courier New"/>
                          <a:sym typeface="Courier New"/>
                        </a:rPr>
                        <a:t>$ef-&gt;get_all_Gene_DBEntries</a:t>
                      </a:r>
                    </a:p>
                  </a:txBody>
                  <a:tcPr marL="90000" marR="90000" marT="5277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7F3F4"/>
                    </a:solidFill>
                  </a:tcPr>
                </a:tc>
              </a:tr>
            </a:tbl>
          </a:graphicData>
        </a:graphic>
      </p:graphicFrame>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4" name="Shape 154"/>
          <p:cNvSpPr txBox="1">
            <a:spLocks noGrp="1"/>
          </p:cNvSpPr>
          <p:nvPr>
            <p:ph type="title"/>
          </p:nvPr>
        </p:nvSpPr>
        <p:spPr>
          <a:prstGeom prst="rect">
            <a:avLst/>
          </a:prstGeom>
          <a:noFill/>
          <a:ln>
            <a:noFill/>
          </a:ln>
        </p:spPr>
        <p:txBody>
          <a:bodyPr lIns="91200" tIns="45600" rIns="91200" bIns="456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3600" b="0" i="0" u="none" strike="noStrike" cap="none" dirty="0" smtClean="0">
                <a:solidFill>
                  <a:schemeClr val="dk2"/>
                </a:solidFill>
                <a:latin typeface="Arial"/>
                <a:ea typeface="Arial"/>
                <a:cs typeface="Arial"/>
                <a:sym typeface="Arial"/>
              </a:rPr>
              <a:t>Transcriptional regulation elements</a:t>
            </a:r>
            <a:endParaRPr lang="en-US" sz="3600" b="0" i="0" u="none" strike="noStrike" cap="none" dirty="0">
              <a:solidFill>
                <a:schemeClr val="dk2"/>
              </a:solidFill>
              <a:latin typeface="Arial"/>
              <a:ea typeface="Arial"/>
              <a:cs typeface="Arial"/>
              <a:sym typeface="Arial"/>
            </a:endParaRPr>
          </a:p>
        </p:txBody>
      </p:sp>
      <p:sp>
        <p:nvSpPr>
          <p:cNvPr id="155" name="Shape 155"/>
          <p:cNvSpPr/>
          <p:nvPr/>
        </p:nvSpPr>
        <p:spPr>
          <a:xfrm>
            <a:off x="685800" y="5896528"/>
            <a:ext cx="7939003" cy="415498"/>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333399"/>
              </a:buClr>
              <a:buSzPct val="25000"/>
              <a:buFont typeface="Arial"/>
              <a:buNone/>
            </a:pPr>
            <a:r>
              <a:rPr lang="en-US" sz="1050" b="0" i="0" u="none" strike="noStrike" cap="none" dirty="0">
                <a:solidFill>
                  <a:srgbClr val="333399"/>
                </a:solidFill>
                <a:latin typeface="Arial"/>
                <a:ea typeface="Arial"/>
                <a:cs typeface="Arial"/>
                <a:sym typeface="Arial"/>
              </a:rPr>
              <a:t>"Transcription Factors" by </a:t>
            </a:r>
            <a:r>
              <a:rPr lang="en-US" sz="1050" b="0" i="0" u="none" strike="noStrike" cap="none" dirty="0" err="1">
                <a:solidFill>
                  <a:srgbClr val="333399"/>
                </a:solidFill>
                <a:latin typeface="Arial"/>
                <a:ea typeface="Arial"/>
                <a:cs typeface="Arial"/>
                <a:sym typeface="Arial"/>
              </a:rPr>
              <a:t>Kelvinsong</a:t>
            </a:r>
            <a:r>
              <a:rPr lang="en-US" sz="1050" b="0" i="0" u="none" strike="noStrike" cap="none" dirty="0">
                <a:solidFill>
                  <a:srgbClr val="333399"/>
                </a:solidFill>
                <a:latin typeface="Arial"/>
                <a:ea typeface="Arial"/>
                <a:cs typeface="Arial"/>
                <a:sym typeface="Arial"/>
              </a:rPr>
              <a:t> - Own work</a:t>
            </a:r>
          </a:p>
          <a:p>
            <a:pPr marL="0" marR="0" lvl="0" indent="0" algn="r" rtl="0">
              <a:lnSpc>
                <a:spcPct val="100000"/>
              </a:lnSpc>
              <a:spcBef>
                <a:spcPts val="0"/>
              </a:spcBef>
              <a:spcAft>
                <a:spcPts val="0"/>
              </a:spcAft>
              <a:buClr>
                <a:srgbClr val="333399"/>
              </a:buClr>
              <a:buSzPct val="25000"/>
              <a:buFont typeface="Arial"/>
              <a:buNone/>
            </a:pPr>
            <a:r>
              <a:rPr lang="en-US" sz="1050" b="0" i="0" u="none" strike="noStrike" cap="none" dirty="0">
                <a:solidFill>
                  <a:srgbClr val="333399"/>
                </a:solidFill>
                <a:latin typeface="Arial"/>
                <a:ea typeface="Arial"/>
                <a:cs typeface="Arial"/>
                <a:sym typeface="Arial"/>
              </a:rPr>
              <a:t>https://</a:t>
            </a:r>
            <a:r>
              <a:rPr lang="en-US" sz="1050" b="0" i="0" u="none" strike="noStrike" cap="none" dirty="0" err="1">
                <a:solidFill>
                  <a:srgbClr val="333399"/>
                </a:solidFill>
                <a:latin typeface="Arial"/>
                <a:ea typeface="Arial"/>
                <a:cs typeface="Arial"/>
                <a:sym typeface="Arial"/>
              </a:rPr>
              <a:t>commons.wikimedia.org</a:t>
            </a:r>
            <a:r>
              <a:rPr lang="en-US" sz="1050" b="0" i="0" u="none" strike="noStrike" cap="none" dirty="0">
                <a:solidFill>
                  <a:srgbClr val="333399"/>
                </a:solidFill>
                <a:latin typeface="Arial"/>
                <a:ea typeface="Arial"/>
                <a:cs typeface="Arial"/>
                <a:sym typeface="Arial"/>
              </a:rPr>
              <a:t>/wiki/</a:t>
            </a:r>
            <a:r>
              <a:rPr lang="en-US" sz="1050" b="0" i="0" u="none" strike="noStrike" cap="none" dirty="0" err="1">
                <a:solidFill>
                  <a:srgbClr val="333399"/>
                </a:solidFill>
                <a:latin typeface="Arial"/>
                <a:ea typeface="Arial"/>
                <a:cs typeface="Arial"/>
                <a:sym typeface="Arial"/>
              </a:rPr>
              <a:t>File:Transcription_Factors.svg</a:t>
            </a:r>
            <a:r>
              <a:rPr lang="en-US" sz="1050" b="0" i="0" u="none" strike="noStrike" cap="none" dirty="0">
                <a:solidFill>
                  <a:srgbClr val="333399"/>
                </a:solidFill>
                <a:latin typeface="Arial"/>
                <a:ea typeface="Arial"/>
                <a:cs typeface="Arial"/>
                <a:sym typeface="Arial"/>
              </a:rPr>
              <a:t>#/media/</a:t>
            </a:r>
            <a:r>
              <a:rPr lang="en-US" sz="1050" b="0" i="0" u="none" strike="noStrike" cap="none" dirty="0" err="1">
                <a:solidFill>
                  <a:srgbClr val="333399"/>
                </a:solidFill>
                <a:latin typeface="Arial"/>
                <a:ea typeface="Arial"/>
                <a:cs typeface="Arial"/>
                <a:sym typeface="Arial"/>
              </a:rPr>
              <a:t>File:Transcription_Factors.svg</a:t>
            </a:r>
            <a:endParaRPr lang="en-US" sz="1050" b="0" i="0" u="none" strike="noStrike" cap="none" dirty="0">
              <a:solidFill>
                <a:srgbClr val="333399"/>
              </a:solidFill>
              <a:latin typeface="Arial"/>
              <a:ea typeface="Arial"/>
              <a:cs typeface="Arial"/>
              <a:sym typeface="Arial"/>
            </a:endParaRPr>
          </a:p>
        </p:txBody>
      </p:sp>
      <p:grpSp>
        <p:nvGrpSpPr>
          <p:cNvPr id="2" name="Group 1"/>
          <p:cNvGrpSpPr/>
          <p:nvPr/>
        </p:nvGrpSpPr>
        <p:grpSpPr>
          <a:xfrm>
            <a:off x="0" y="1163733"/>
            <a:ext cx="9144000" cy="4715186"/>
            <a:chOff x="0" y="1163733"/>
            <a:chExt cx="9144000" cy="4715186"/>
          </a:xfrm>
        </p:grpSpPr>
        <p:pic>
          <p:nvPicPr>
            <p:cNvPr id="152" name="Shape 152" descr="Transcription_Factors.png"/>
            <p:cNvPicPr preferRelativeResize="0"/>
            <p:nvPr/>
          </p:nvPicPr>
          <p:blipFill rotWithShape="1">
            <a:blip r:embed="rId3">
              <a:alphaModFix/>
            </a:blip>
            <a:srcRect t="22677"/>
            <a:stretch/>
          </p:blipFill>
          <p:spPr>
            <a:xfrm>
              <a:off x="0" y="1163733"/>
              <a:ext cx="9144000" cy="4674546"/>
            </a:xfrm>
            <a:prstGeom prst="rect">
              <a:avLst/>
            </a:prstGeom>
            <a:noFill/>
            <a:ln>
              <a:noFill/>
            </a:ln>
          </p:spPr>
        </p:pic>
        <p:sp>
          <p:nvSpPr>
            <p:cNvPr id="153" name="Shape 153"/>
            <p:cNvSpPr txBox="1"/>
            <p:nvPr/>
          </p:nvSpPr>
          <p:spPr>
            <a:xfrm>
              <a:off x="2195734" y="3042973"/>
              <a:ext cx="1008112" cy="215443"/>
            </a:xfrm>
            <a:prstGeom prst="rect">
              <a:avLst/>
            </a:pr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800" b="0" i="0" u="none" strike="noStrike" cap="none">
                  <a:solidFill>
                    <a:schemeClr val="dk1"/>
                  </a:solidFill>
                  <a:latin typeface="Arial"/>
                  <a:ea typeface="Arial"/>
                  <a:cs typeface="Arial"/>
                  <a:sym typeface="Arial"/>
                </a:rPr>
                <a:t>Enhancers</a:t>
              </a:r>
            </a:p>
          </p:txBody>
        </p:sp>
        <p:sp>
          <p:nvSpPr>
            <p:cNvPr id="156" name="Shape 156"/>
            <p:cNvSpPr/>
            <p:nvPr/>
          </p:nvSpPr>
          <p:spPr>
            <a:xfrm>
              <a:off x="2367278" y="2204864"/>
              <a:ext cx="2033968" cy="864095"/>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sp>
          <p:nvSpPr>
            <p:cNvPr id="157" name="Shape 157"/>
            <p:cNvSpPr/>
            <p:nvPr/>
          </p:nvSpPr>
          <p:spPr>
            <a:xfrm>
              <a:off x="5796135" y="2394321"/>
              <a:ext cx="1656183" cy="864095"/>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58" name="Shape 158"/>
            <p:cNvSpPr txBox="1"/>
            <p:nvPr/>
          </p:nvSpPr>
          <p:spPr>
            <a:xfrm>
              <a:off x="3267341" y="3258416"/>
              <a:ext cx="1008112" cy="215443"/>
            </a:xfrm>
            <a:prstGeom prst="rect">
              <a:avLst/>
            </a:pr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800" b="0" i="0" u="none" strike="noStrike" cap="none">
                  <a:solidFill>
                    <a:schemeClr val="dk1"/>
                  </a:solidFill>
                  <a:latin typeface="Arial"/>
                  <a:ea typeface="Arial"/>
                  <a:cs typeface="Arial"/>
                  <a:sym typeface="Arial"/>
                </a:rPr>
                <a:t>Activator proteins</a:t>
              </a:r>
            </a:p>
          </p:txBody>
        </p:sp>
        <p:sp>
          <p:nvSpPr>
            <p:cNvPr id="159" name="Shape 159"/>
            <p:cNvSpPr txBox="1"/>
            <p:nvPr/>
          </p:nvSpPr>
          <p:spPr>
            <a:xfrm>
              <a:off x="1671358" y="4820705"/>
              <a:ext cx="695920" cy="215443"/>
            </a:xfrm>
            <a:prstGeom prst="rect">
              <a:avLst/>
            </a:pr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800" b="0" i="0" u="none" strike="noStrike" cap="none">
                  <a:solidFill>
                    <a:schemeClr val="dk1"/>
                  </a:solidFill>
                  <a:latin typeface="Arial"/>
                  <a:ea typeface="Arial"/>
                  <a:cs typeface="Arial"/>
                  <a:sym typeface="Arial"/>
                </a:rPr>
                <a:t>Promoter</a:t>
              </a:r>
            </a:p>
          </p:txBody>
        </p:sp>
        <p:sp>
          <p:nvSpPr>
            <p:cNvPr id="160" name="Shape 160"/>
            <p:cNvSpPr txBox="1"/>
            <p:nvPr/>
          </p:nvSpPr>
          <p:spPr>
            <a:xfrm>
              <a:off x="1448975" y="5663476"/>
              <a:ext cx="1008112" cy="215443"/>
            </a:xfrm>
            <a:prstGeom prst="rect">
              <a:avLst/>
            </a:pr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800" b="0" i="0" u="none" strike="noStrike" cap="none">
                  <a:solidFill>
                    <a:schemeClr val="dk1"/>
                  </a:solidFill>
                  <a:latin typeface="Arial"/>
                  <a:ea typeface="Arial"/>
                  <a:cs typeface="Arial"/>
                  <a:sym typeface="Arial"/>
                </a:rPr>
                <a:t>RNA Polymerase</a:t>
              </a:r>
            </a:p>
          </p:txBody>
        </p:sp>
        <p:sp>
          <p:nvSpPr>
            <p:cNvPr id="161" name="Shape 161"/>
            <p:cNvSpPr txBox="1"/>
            <p:nvPr/>
          </p:nvSpPr>
          <p:spPr>
            <a:xfrm>
              <a:off x="7753256" y="4729264"/>
              <a:ext cx="871546" cy="215443"/>
            </a:xfrm>
            <a:prstGeom prst="rect">
              <a:avLst/>
            </a:pr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800" b="0" i="0" u="none" strike="noStrike" cap="none">
                  <a:solidFill>
                    <a:schemeClr val="dk1"/>
                  </a:solidFill>
                  <a:latin typeface="Arial"/>
                  <a:ea typeface="Arial"/>
                  <a:cs typeface="Arial"/>
                  <a:sym typeface="Arial"/>
                </a:rPr>
                <a:t>Insulator</a:t>
              </a:r>
            </a:p>
          </p:txBody>
        </p:sp>
        <p:sp>
          <p:nvSpPr>
            <p:cNvPr id="162" name="Shape 162"/>
            <p:cNvSpPr/>
            <p:nvPr/>
          </p:nvSpPr>
          <p:spPr>
            <a:xfrm rot="-5400000">
              <a:off x="3812065" y="4242604"/>
              <a:ext cx="507089" cy="225387"/>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p:txBody>
        </p:sp>
        <p:sp>
          <p:nvSpPr>
            <p:cNvPr id="163" name="Shape 163"/>
            <p:cNvSpPr/>
            <p:nvPr/>
          </p:nvSpPr>
          <p:spPr>
            <a:xfrm>
              <a:off x="3958205" y="4076353"/>
              <a:ext cx="1978083" cy="703146"/>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sp>
          <p:nvSpPr>
            <p:cNvPr id="164" name="Shape 164"/>
            <p:cNvSpPr txBox="1"/>
            <p:nvPr/>
          </p:nvSpPr>
          <p:spPr>
            <a:xfrm>
              <a:off x="5193164" y="4583442"/>
              <a:ext cx="1008112" cy="215443"/>
            </a:xfrm>
            <a:prstGeom prst="rect">
              <a:avLst/>
            </a:prstGeom>
            <a:solidFill>
              <a:srgbClr val="FFFFFF"/>
            </a:solid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800" b="0" i="0" u="none" strike="noStrike" cap="none">
                  <a:solidFill>
                    <a:schemeClr val="dk1"/>
                  </a:solidFill>
                  <a:latin typeface="Arial"/>
                  <a:ea typeface="Arial"/>
                  <a:cs typeface="Arial"/>
                  <a:sym typeface="Arial"/>
                </a:rPr>
                <a:t>Methyl groups</a:t>
              </a:r>
            </a:p>
          </p:txBody>
        </p:sp>
        <p:sp>
          <p:nvSpPr>
            <p:cNvPr id="165" name="Shape 165"/>
            <p:cNvSpPr/>
            <p:nvPr/>
          </p:nvSpPr>
          <p:spPr>
            <a:xfrm>
              <a:off x="520700" y="1447804"/>
              <a:ext cx="4356099" cy="757060"/>
            </a:xfrm>
            <a:prstGeom prst="rect">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p:txBody>
        </p:sp>
        <p:sp>
          <p:nvSpPr>
            <p:cNvPr id="16" name="Shape 163"/>
            <p:cNvSpPr/>
            <p:nvPr/>
          </p:nvSpPr>
          <p:spPr>
            <a:xfrm>
              <a:off x="5864961" y="3883715"/>
              <a:ext cx="2040175" cy="192638"/>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sp>
          <p:nvSpPr>
            <p:cNvPr id="17" name="Shape 163"/>
            <p:cNvSpPr/>
            <p:nvPr/>
          </p:nvSpPr>
          <p:spPr>
            <a:xfrm>
              <a:off x="5798854" y="4016049"/>
              <a:ext cx="1954402" cy="249761"/>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sp>
          <p:nvSpPr>
            <p:cNvPr id="18" name="Shape 163"/>
            <p:cNvSpPr/>
            <p:nvPr/>
          </p:nvSpPr>
          <p:spPr>
            <a:xfrm>
              <a:off x="5951254" y="4227441"/>
              <a:ext cx="1802002" cy="249761"/>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sp>
          <p:nvSpPr>
            <p:cNvPr id="19" name="Shape 163"/>
            <p:cNvSpPr/>
            <p:nvPr/>
          </p:nvSpPr>
          <p:spPr>
            <a:xfrm>
              <a:off x="6020472" y="4387402"/>
              <a:ext cx="1383611" cy="249761"/>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sp>
          <p:nvSpPr>
            <p:cNvPr id="20" name="Shape 163"/>
            <p:cNvSpPr/>
            <p:nvPr/>
          </p:nvSpPr>
          <p:spPr>
            <a:xfrm>
              <a:off x="5246457" y="4778546"/>
              <a:ext cx="871941" cy="36000"/>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sp>
          <p:nvSpPr>
            <p:cNvPr id="21" name="Shape 163"/>
            <p:cNvSpPr/>
            <p:nvPr/>
          </p:nvSpPr>
          <p:spPr>
            <a:xfrm>
              <a:off x="6736192" y="5005593"/>
              <a:ext cx="2040175" cy="192638"/>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sp>
          <p:nvSpPr>
            <p:cNvPr id="22" name="Shape 163"/>
            <p:cNvSpPr/>
            <p:nvPr/>
          </p:nvSpPr>
          <p:spPr>
            <a:xfrm>
              <a:off x="6810999" y="5196768"/>
              <a:ext cx="1784307" cy="641511"/>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sp>
          <p:nvSpPr>
            <p:cNvPr id="23" name="Shape 163"/>
            <p:cNvSpPr/>
            <p:nvPr/>
          </p:nvSpPr>
          <p:spPr>
            <a:xfrm>
              <a:off x="270430" y="5030853"/>
              <a:ext cx="2040175" cy="574374"/>
            </a:xfrm>
            <a:prstGeom prst="rect">
              <a:avLst/>
            </a:prstGeom>
            <a:solidFill>
              <a:srgbClr val="FFFFF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800" b="0" i="0" u="none" strike="noStrike" cap="none" dirty="0">
                <a:solidFill>
                  <a:schemeClr val="dk1"/>
                </a:solidFill>
                <a:latin typeface="Arial"/>
                <a:ea typeface="Arial"/>
                <a:cs typeface="Arial"/>
                <a:sym typeface="Arial"/>
              </a:endParaRPr>
            </a:p>
          </p:txBody>
        </p:sp>
      </p:gr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7"/>
        <p:cNvGrpSpPr/>
        <p:nvPr/>
      </p:nvGrpSpPr>
      <p:grpSpPr>
        <a:xfrm>
          <a:off x="0" y="0"/>
          <a:ext cx="0" cy="0"/>
          <a:chOff x="0" y="0"/>
          <a:chExt cx="0" cy="0"/>
        </a:xfrm>
      </p:grpSpPr>
      <p:sp>
        <p:nvSpPr>
          <p:cNvPr id="658" name="Shape 658"/>
          <p:cNvSpPr txBox="1"/>
          <p:nvPr/>
        </p:nvSpPr>
        <p:spPr>
          <a:xfrm>
            <a:off x="684212" y="-317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2400" b="1" i="1" u="none">
                <a:solidFill>
                  <a:srgbClr val="FF6600"/>
                </a:solidFill>
                <a:latin typeface="Arial"/>
                <a:ea typeface="Arial"/>
                <a:cs typeface="Arial"/>
                <a:sym typeface="Arial"/>
              </a:rPr>
              <a:t>External Feature Exercise</a:t>
            </a:r>
          </a:p>
        </p:txBody>
      </p:sp>
      <p:sp>
        <p:nvSpPr>
          <p:cNvPr id="659" name="Shape 659"/>
          <p:cNvSpPr txBox="1"/>
          <p:nvPr/>
        </p:nvSpPr>
        <p:spPr>
          <a:xfrm>
            <a:off x="0" y="333375"/>
            <a:ext cx="8964612" cy="56880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a:solidFill>
                  <a:srgbClr val="000000"/>
                </a:solidFill>
                <a:latin typeface="Arial"/>
                <a:ea typeface="Arial"/>
                <a:cs typeface="Arial"/>
                <a:sym typeface="Arial"/>
              </a:rPr>
              <a:t>External Features</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The funcgen DB contains some data directly imported from external sources, like predicted miRNA targets from TarBase or experimentally verified regulatory regions from EnhancerDB</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Create a script which gets all the 'TarBase miRNA' features for the Human region 7:32000000-34000000.</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List their display_labels.</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List all active regions from EnhancerDB ('VISTA enhancer set') for Human chromosome 7.</a:t>
            </a:r>
          </a:p>
          <a:p>
            <a:pPr marL="0" marR="0" lvl="0" indent="0" algn="l" rtl="0">
              <a:lnSpc>
                <a:spcPct val="100000"/>
              </a:lnSpc>
              <a:spcBef>
                <a:spcPts val="300"/>
              </a:spcBef>
              <a:spcAft>
                <a:spcPts val="0"/>
              </a:spcAft>
              <a:buClr>
                <a:srgbClr val="000000"/>
              </a:buClr>
              <a:buSzPct val="25000"/>
              <a:buFont typeface="Arial"/>
              <a:buNone/>
            </a:pPr>
            <a:r>
              <a:rPr lang="en-US" sz="1400" b="1" i="0" u="none">
                <a:solidFill>
                  <a:srgbClr val="000000"/>
                </a:solidFill>
                <a:latin typeface="Arial"/>
                <a:ea typeface="Arial"/>
                <a:cs typeface="Arial"/>
                <a:sym typeface="Arial"/>
              </a:rPr>
              <a:t>HINT:</a:t>
            </a:r>
            <a:r>
              <a:rPr lang="en-US" sz="1400" b="0" i="0" u="none">
                <a:solidFill>
                  <a:srgbClr val="000000"/>
                </a:solidFill>
                <a:latin typeface="Arial"/>
                <a:ea typeface="Arial"/>
                <a:cs typeface="Arial"/>
                <a:sym typeface="Arial"/>
              </a:rPr>
              <a:t> Use the feature_type to find out more information about a given feature e.g. which ones are active?</a:t>
            </a:r>
          </a:p>
          <a:p>
            <a:pPr marL="0" marR="0" lvl="0" indent="0" algn="l" rtl="0">
              <a:lnSpc>
                <a:spcPct val="100000"/>
              </a:lnSpc>
              <a:spcBef>
                <a:spcPts val="30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 </a:t>
            </a:r>
          </a:p>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5"/>
        <p:cNvGrpSpPr/>
        <p:nvPr/>
      </p:nvGrpSpPr>
      <p:grpSpPr>
        <a:xfrm>
          <a:off x="0" y="0"/>
          <a:ext cx="0" cy="0"/>
          <a:chOff x="0" y="0"/>
          <a:chExt cx="0" cy="0"/>
        </a:xfrm>
      </p:grpSpPr>
      <p:sp>
        <p:nvSpPr>
          <p:cNvPr id="666" name="Shape 666"/>
          <p:cNvSpPr txBox="1"/>
          <p:nvPr/>
        </p:nvSpPr>
        <p:spPr>
          <a:xfrm>
            <a:off x="685800" y="2603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Getting More Information</a:t>
            </a:r>
          </a:p>
        </p:txBody>
      </p:sp>
      <p:sp>
        <p:nvSpPr>
          <p:cNvPr id="667" name="Shape 667"/>
          <p:cNvSpPr txBox="1"/>
          <p:nvPr/>
        </p:nvSpPr>
        <p:spPr>
          <a:xfrm>
            <a:off x="685800" y="1196975"/>
            <a:ext cx="7772400" cy="4343400"/>
          </a:xfrm>
          <a:prstGeom prst="rect">
            <a:avLst/>
          </a:prstGeom>
          <a:noFill/>
          <a:ln>
            <a:noFill/>
          </a:ln>
        </p:spPr>
        <p:txBody>
          <a:bodyPr lIns="91425" tIns="45700" rIns="91425" bIns="45700" anchor="t" anchorCtr="0">
            <a:noAutofit/>
          </a:bodyPr>
          <a:lstStyle/>
          <a:p>
            <a:pPr marL="341312" marR="0" lvl="0" indent="-341312" algn="l" rtl="0">
              <a:lnSpc>
                <a:spcPct val="100000"/>
              </a:lnSpc>
              <a:spcBef>
                <a:spcPts val="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Funcgen API tutorial – including microarray annotations</a:t>
            </a:r>
            <a:br>
              <a:rPr lang="en-US" sz="2000" b="0" i="0" u="none">
                <a:solidFill>
                  <a:srgbClr val="000000"/>
                </a:solidFill>
                <a:latin typeface="Arial"/>
                <a:ea typeface="Arial"/>
                <a:cs typeface="Arial"/>
                <a:sym typeface="Arial"/>
              </a:rPr>
            </a:br>
            <a:r>
              <a:rPr lang="en-US" sz="1800" b="0" i="0" u="none">
                <a:solidFill>
                  <a:srgbClr val="000000"/>
                </a:solidFill>
                <a:latin typeface="Arial"/>
                <a:ea typeface="Arial"/>
                <a:cs typeface="Arial"/>
                <a:sym typeface="Arial"/>
              </a:rPr>
              <a:t>http://www.ensembl.org/info/docs/api/funcgen/regulation_tutorial.html</a:t>
            </a:r>
          </a:p>
          <a:p>
            <a:pPr marL="341312" marR="0" lvl="0" indent="-341312" algn="l" rtl="0">
              <a:lnSpc>
                <a:spcPct val="100000"/>
              </a:lnSpc>
              <a:spcBef>
                <a:spcPts val="400"/>
              </a:spcBef>
              <a:spcAft>
                <a:spcPts val="0"/>
              </a:spcAft>
              <a:buClr>
                <a:srgbClr val="000000"/>
              </a:buClr>
              <a:buSzPct val="25000"/>
              <a:buFont typeface="Arial"/>
              <a:buNone/>
            </a:pPr>
            <a:r>
              <a:rPr lang="en-US" sz="1800" b="0" i="0" u="none">
                <a:solidFill>
                  <a:srgbClr val="000000"/>
                </a:solidFill>
                <a:latin typeface="Arial"/>
                <a:ea typeface="Arial"/>
                <a:cs typeface="Arial"/>
                <a:sym typeface="Arial"/>
              </a:rPr>
              <a:t>      </a:t>
            </a:r>
          </a:p>
          <a:p>
            <a:pPr marL="341312" marR="0" lvl="0" indent="-341312" algn="l" rtl="0">
              <a:lnSpc>
                <a:spcPct val="100000"/>
              </a:lnSpc>
              <a:spcBef>
                <a:spcPts val="5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Funcgen overview:</a:t>
            </a:r>
            <a:r>
              <a:rPr lang="en-US"/>
              <a:t/>
            </a:r>
            <a:br>
              <a:rPr lang="en-US"/>
            </a:br>
            <a:r>
              <a:rPr lang="en-US" sz="1800" b="0" i="0" u="none" strike="noStrike" cap="none">
                <a:solidFill>
                  <a:srgbClr val="000000"/>
                </a:solidFill>
                <a:latin typeface="Arial"/>
                <a:ea typeface="Arial"/>
                <a:cs typeface="Arial"/>
                <a:sym typeface="Arial"/>
              </a:rPr>
              <a:t>http://www.ensembl.org/info/docs/api/funcgen/index.html</a:t>
            </a:r>
          </a:p>
          <a:p>
            <a:pPr marL="341312" marR="0" lvl="0" indent="-341312" algn="l" rtl="0">
              <a:lnSpc>
                <a:spcPct val="100000"/>
              </a:lnSpc>
              <a:spcBef>
                <a:spcPts val="500"/>
              </a:spcBef>
              <a:spcAft>
                <a:spcPts val="0"/>
              </a:spcAft>
              <a:buClr>
                <a:srgbClr val="000000"/>
              </a:buClr>
              <a:buFont typeface="Arial"/>
              <a:buNone/>
            </a:pPr>
            <a:endParaRPr sz="2000" b="0" i="0" u="none">
              <a:solidFill>
                <a:srgbClr val="000000"/>
              </a:solidFill>
              <a:latin typeface="Arial"/>
              <a:ea typeface="Arial"/>
              <a:cs typeface="Arial"/>
              <a:sym typeface="Arial"/>
            </a:endParaRPr>
          </a:p>
          <a:p>
            <a:pPr marL="341312" marR="0" lvl="1" indent="-341312" algn="l" rtl="0">
              <a:lnSpc>
                <a:spcPct val="100000"/>
              </a:lnSpc>
              <a:spcBef>
                <a:spcPts val="400"/>
              </a:spcBef>
              <a:spcAft>
                <a:spcPts val="0"/>
              </a:spcAft>
              <a:buClr>
                <a:srgbClr val="8D1C0B"/>
              </a:buClr>
              <a:buSzPct val="100000"/>
              <a:buFont typeface="Times New Roman"/>
              <a:buChar char="•"/>
            </a:pPr>
            <a:r>
              <a:rPr lang="en-US" sz="2000" b="0" i="0" u="none" strike="noStrike" cap="none">
                <a:solidFill>
                  <a:srgbClr val="000000"/>
                </a:solidFill>
                <a:latin typeface="Arial"/>
                <a:ea typeface="Arial"/>
                <a:cs typeface="Arial"/>
                <a:sym typeface="Arial"/>
              </a:rPr>
              <a:t>Regulatory Build info:</a:t>
            </a:r>
            <a:br>
              <a:rPr lang="en-US" sz="2000" b="0" i="0" u="none" strike="noStrike" cap="none">
                <a:solidFill>
                  <a:srgbClr val="000000"/>
                </a:solidFill>
                <a:latin typeface="Arial"/>
                <a:ea typeface="Arial"/>
                <a:cs typeface="Arial"/>
                <a:sym typeface="Arial"/>
              </a:rPr>
            </a:br>
            <a:r>
              <a:rPr lang="en-US" sz="1800" b="0" i="0" u="none" strike="noStrike" cap="none">
                <a:solidFill>
                  <a:srgbClr val="000000"/>
                </a:solidFill>
                <a:latin typeface="Arial"/>
                <a:ea typeface="Arial"/>
                <a:cs typeface="Arial"/>
                <a:sym typeface="Arial"/>
              </a:rPr>
              <a:t>http://www.ensembl.org/info/docs/funcgen/index.html</a:t>
            </a:r>
          </a:p>
          <a:p>
            <a:pPr marL="341312" marR="0" lvl="0" indent="-341312" algn="l" rtl="0">
              <a:lnSpc>
                <a:spcPct val="100000"/>
              </a:lnSpc>
              <a:spcBef>
                <a:spcPts val="500"/>
              </a:spcBef>
              <a:spcAft>
                <a:spcPts val="0"/>
              </a:spcAft>
              <a:buClr>
                <a:srgbClr val="000000"/>
              </a:buClr>
              <a:buFont typeface="Arial"/>
              <a:buNone/>
            </a:pPr>
            <a:endParaRPr sz="2000" b="0" i="0" u="none">
              <a:solidFill>
                <a:srgbClr val="000000"/>
              </a:solidFill>
              <a:latin typeface="Arial"/>
              <a:ea typeface="Arial"/>
              <a:cs typeface="Arial"/>
              <a:sym typeface="Arial"/>
            </a:endParaRPr>
          </a:p>
          <a:p>
            <a:pPr marL="341312" marR="0" lvl="0" indent="-341312" algn="l" rtl="0">
              <a:lnSpc>
                <a:spcPct val="100000"/>
              </a:lnSpc>
              <a:spcBef>
                <a:spcPts val="4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Experimental Data Sources</a:t>
            </a:r>
            <a:br>
              <a:rPr lang="en-US" sz="2000" b="0" i="0" u="none">
                <a:solidFill>
                  <a:srgbClr val="000000"/>
                </a:solidFill>
                <a:latin typeface="Arial"/>
                <a:ea typeface="Arial"/>
                <a:cs typeface="Arial"/>
                <a:sym typeface="Arial"/>
              </a:rPr>
            </a:br>
            <a:r>
              <a:rPr lang="en-US" sz="1800" b="0" i="0" u="none">
                <a:solidFill>
                  <a:srgbClr val="000000"/>
                </a:solidFill>
                <a:latin typeface="Arial"/>
                <a:ea typeface="Arial"/>
                <a:cs typeface="Arial"/>
                <a:sym typeface="Arial"/>
              </a:rPr>
              <a:t>http://www.ensembl.org/Homo_sapiens/Experiment?db=core;ex=all</a:t>
            </a:r>
          </a:p>
          <a:p>
            <a:pPr marL="341312" marR="0" lvl="0" indent="-341312" algn="l" rtl="0">
              <a:lnSpc>
                <a:spcPct val="100000"/>
              </a:lnSpc>
              <a:spcBef>
                <a:spcPts val="500"/>
              </a:spcBef>
              <a:spcAft>
                <a:spcPts val="0"/>
              </a:spcAft>
              <a:buClr>
                <a:srgbClr val="000000"/>
              </a:buClr>
              <a:buFont typeface="Arial"/>
              <a:buNone/>
            </a:pPr>
            <a:endParaRPr sz="2000" b="0" i="0" u="none">
              <a:solidFill>
                <a:srgbClr val="000000"/>
              </a:solidFill>
              <a:latin typeface="Arial"/>
              <a:ea typeface="Arial"/>
              <a:cs typeface="Arial"/>
              <a:sym typeface="Arial"/>
            </a:endParaRPr>
          </a:p>
          <a:p>
            <a:pPr marL="341312" marR="0" lvl="0" indent="-341312" algn="l" rtl="0">
              <a:lnSpc>
                <a:spcPct val="100000"/>
              </a:lnSpc>
              <a:spcBef>
                <a:spcPts val="5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helpdesk@ensembl.org</a:t>
            </a:r>
          </a:p>
          <a:p>
            <a:pPr marL="341312" marR="0" lvl="0" indent="-341312" algn="l" rtl="0">
              <a:lnSpc>
                <a:spcPct val="100000"/>
              </a:lnSpc>
              <a:spcBef>
                <a:spcPts val="5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dev@ensembl.org</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1"/>
        <p:cNvGrpSpPr/>
        <p:nvPr/>
      </p:nvGrpSpPr>
      <p:grpSpPr>
        <a:xfrm>
          <a:off x="0" y="0"/>
          <a:ext cx="0" cy="0"/>
          <a:chOff x="0" y="0"/>
          <a:chExt cx="0" cy="0"/>
        </a:xfrm>
      </p:grpSpPr>
      <p:sp>
        <p:nvSpPr>
          <p:cNvPr id="672" name="Shape 672"/>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i="1" u="none">
                <a:solidFill>
                  <a:srgbClr val="FF6600"/>
                </a:solidFill>
                <a:latin typeface="Arial"/>
                <a:ea typeface="Arial"/>
                <a:cs typeface="Arial"/>
                <a:sym typeface="Arial"/>
              </a:rPr>
              <a:t>Ensembl Regulation Team</a:t>
            </a:r>
          </a:p>
        </p:txBody>
      </p:sp>
      <p:sp>
        <p:nvSpPr>
          <p:cNvPr id="673" name="Shape 673"/>
          <p:cNvSpPr txBox="1"/>
          <p:nvPr/>
        </p:nvSpPr>
        <p:spPr>
          <a:xfrm>
            <a:off x="1919286" y="2924175"/>
            <a:ext cx="1925637" cy="550861"/>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Thomas Juettemann</a:t>
            </a:r>
          </a:p>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 Housekeeper -</a:t>
            </a:r>
          </a:p>
        </p:txBody>
      </p:sp>
      <p:sp>
        <p:nvSpPr>
          <p:cNvPr id="674" name="Shape 674"/>
          <p:cNvSpPr txBox="1"/>
          <p:nvPr/>
        </p:nvSpPr>
        <p:spPr>
          <a:xfrm>
            <a:off x="7385050" y="2924175"/>
            <a:ext cx="1350961" cy="550861"/>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Michael Nuhn</a:t>
            </a:r>
          </a:p>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 Pied Piper - </a:t>
            </a:r>
          </a:p>
        </p:txBody>
      </p:sp>
      <p:pic>
        <p:nvPicPr>
          <p:cNvPr id="675" name="Shape 675"/>
          <p:cNvPicPr preferRelativeResize="0"/>
          <p:nvPr/>
        </p:nvPicPr>
        <p:blipFill rotWithShape="1">
          <a:blip r:embed="rId3">
            <a:alphaModFix/>
          </a:blip>
          <a:srcRect/>
          <a:stretch/>
        </p:blipFill>
        <p:spPr>
          <a:xfrm>
            <a:off x="3851275" y="981075"/>
            <a:ext cx="1676399" cy="1811337"/>
          </a:xfrm>
          <a:prstGeom prst="rect">
            <a:avLst/>
          </a:prstGeom>
          <a:noFill/>
          <a:ln>
            <a:noFill/>
          </a:ln>
        </p:spPr>
      </p:pic>
      <p:sp>
        <p:nvSpPr>
          <p:cNvPr id="676" name="Shape 676"/>
          <p:cNvSpPr txBox="1"/>
          <p:nvPr/>
        </p:nvSpPr>
        <p:spPr>
          <a:xfrm>
            <a:off x="3757612" y="2924175"/>
            <a:ext cx="1714500" cy="550861"/>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Steve Wilder</a:t>
            </a:r>
          </a:p>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 Master of Coin - </a:t>
            </a:r>
          </a:p>
        </p:txBody>
      </p:sp>
      <p:pic>
        <p:nvPicPr>
          <p:cNvPr id="677" name="Shape 677"/>
          <p:cNvPicPr preferRelativeResize="0"/>
          <p:nvPr/>
        </p:nvPicPr>
        <p:blipFill rotWithShape="1">
          <a:blip r:embed="rId4">
            <a:alphaModFix/>
          </a:blip>
          <a:srcRect l="12918" t="15423" r="18328" b="19615"/>
          <a:stretch/>
        </p:blipFill>
        <p:spPr>
          <a:xfrm>
            <a:off x="107950" y="996950"/>
            <a:ext cx="1828800" cy="1728787"/>
          </a:xfrm>
          <a:prstGeom prst="rect">
            <a:avLst/>
          </a:prstGeom>
          <a:noFill/>
          <a:ln>
            <a:noFill/>
          </a:ln>
        </p:spPr>
      </p:pic>
      <p:sp>
        <p:nvSpPr>
          <p:cNvPr id="678" name="Shape 678"/>
          <p:cNvSpPr txBox="1"/>
          <p:nvPr/>
        </p:nvSpPr>
        <p:spPr>
          <a:xfrm>
            <a:off x="12700" y="2906711"/>
            <a:ext cx="1854200" cy="550861"/>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Daniel Zerbino</a:t>
            </a:r>
          </a:p>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 Fearless Leader - </a:t>
            </a:r>
          </a:p>
        </p:txBody>
      </p:sp>
      <p:pic>
        <p:nvPicPr>
          <p:cNvPr id="679" name="Shape 679"/>
          <p:cNvPicPr preferRelativeResize="0"/>
          <p:nvPr/>
        </p:nvPicPr>
        <p:blipFill rotWithShape="1">
          <a:blip r:embed="rId5">
            <a:alphaModFix/>
          </a:blip>
          <a:srcRect/>
          <a:stretch/>
        </p:blipFill>
        <p:spPr>
          <a:xfrm>
            <a:off x="5580062" y="981075"/>
            <a:ext cx="1655761" cy="1655761"/>
          </a:xfrm>
          <a:prstGeom prst="rect">
            <a:avLst/>
          </a:prstGeom>
          <a:noFill/>
          <a:ln>
            <a:noFill/>
          </a:ln>
        </p:spPr>
      </p:pic>
      <p:sp>
        <p:nvSpPr>
          <p:cNvPr id="680" name="Shape 680"/>
          <p:cNvSpPr txBox="1"/>
          <p:nvPr/>
        </p:nvSpPr>
        <p:spPr>
          <a:xfrm>
            <a:off x="5780087" y="2924175"/>
            <a:ext cx="1236661" cy="550861"/>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Ilias Lavidas</a:t>
            </a:r>
          </a:p>
          <a:p>
            <a:pPr marL="0" marR="0" lvl="0" indent="0" algn="ctr" rtl="0">
              <a:lnSpc>
                <a:spcPct val="100000"/>
              </a:lnSpc>
              <a:spcBef>
                <a:spcPts val="0"/>
              </a:spcBef>
              <a:spcAft>
                <a:spcPts val="0"/>
              </a:spcAft>
              <a:buClr>
                <a:srgbClr val="000000"/>
              </a:buClr>
              <a:buSzPct val="25000"/>
              <a:buFont typeface="Arial"/>
              <a:buNone/>
            </a:pPr>
            <a:r>
              <a:rPr lang="en-US" sz="1500" b="0" i="0" u="none">
                <a:solidFill>
                  <a:srgbClr val="000000"/>
                </a:solidFill>
                <a:latin typeface="Arial"/>
                <a:ea typeface="Arial"/>
                <a:cs typeface="Arial"/>
                <a:sym typeface="Arial"/>
              </a:rPr>
              <a:t>- Healer- </a:t>
            </a:r>
          </a:p>
        </p:txBody>
      </p:sp>
      <p:pic>
        <p:nvPicPr>
          <p:cNvPr id="681" name="Shape 681"/>
          <p:cNvPicPr preferRelativeResize="0"/>
          <p:nvPr/>
        </p:nvPicPr>
        <p:blipFill rotWithShape="1">
          <a:blip r:embed="rId6">
            <a:alphaModFix/>
          </a:blip>
          <a:srcRect l="21823" t="2827" r="31834" b="40060"/>
          <a:stretch/>
        </p:blipFill>
        <p:spPr>
          <a:xfrm>
            <a:off x="7451725" y="871537"/>
            <a:ext cx="1397000" cy="1981199"/>
          </a:xfrm>
          <a:prstGeom prst="rect">
            <a:avLst/>
          </a:prstGeom>
          <a:noFill/>
          <a:ln>
            <a:noFill/>
          </a:ln>
        </p:spPr>
      </p:pic>
      <p:pic>
        <p:nvPicPr>
          <p:cNvPr id="682" name="Shape 682"/>
          <p:cNvPicPr preferRelativeResize="0"/>
          <p:nvPr/>
        </p:nvPicPr>
        <p:blipFill rotWithShape="1">
          <a:blip r:embed="rId7">
            <a:alphaModFix/>
          </a:blip>
          <a:srcRect/>
          <a:stretch/>
        </p:blipFill>
        <p:spPr>
          <a:xfrm>
            <a:off x="2195511" y="981075"/>
            <a:ext cx="1439862" cy="1922462"/>
          </a:xfrm>
          <a:prstGeom prst="rect">
            <a:avLst/>
          </a:prstGeom>
          <a:noFill/>
          <a:ln>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57200" y="31671"/>
            <a:ext cx="8229600" cy="1143000"/>
          </a:xfrm>
        </p:spPr>
        <p:txBody>
          <a:bodyPr/>
          <a:lstStyle/>
          <a:p>
            <a:pPr lvl="0" algn="ctr">
              <a:spcBef>
                <a:spcPts val="0"/>
              </a:spcBef>
              <a:spcAft>
                <a:spcPts val="0"/>
              </a:spcAft>
              <a:buClr>
                <a:srgbClr val="FF6600"/>
              </a:buClr>
              <a:buSzPct val="25000"/>
            </a:pPr>
            <a:r>
              <a:rPr lang="en-US" b="1" dirty="0" err="1">
                <a:solidFill>
                  <a:srgbClr val="FF6600"/>
                </a:solidFill>
                <a:ea typeface="Arial"/>
                <a:cs typeface="Arial"/>
                <a:sym typeface="Arial"/>
              </a:rPr>
              <a:t>Ensembl</a:t>
            </a:r>
            <a:r>
              <a:rPr lang="en-US" b="1" dirty="0">
                <a:solidFill>
                  <a:srgbClr val="FF6600"/>
                </a:solidFill>
                <a:ea typeface="Arial"/>
                <a:cs typeface="Arial"/>
                <a:sym typeface="Arial"/>
              </a:rPr>
              <a:t> Acknowledgements</a:t>
            </a:r>
          </a:p>
        </p:txBody>
      </p:sp>
      <p:sp>
        <p:nvSpPr>
          <p:cNvPr id="24" name="Content Placeholder 2"/>
          <p:cNvSpPr>
            <a:spLocks noGrp="1"/>
          </p:cNvSpPr>
          <p:nvPr>
            <p:ph sz="half" idx="2"/>
          </p:nvPr>
        </p:nvSpPr>
        <p:spPr>
          <a:xfrm>
            <a:off x="486374" y="627175"/>
            <a:ext cx="4040188" cy="485934"/>
          </a:xfrm>
        </p:spPr>
        <p:txBody>
          <a:bodyPr/>
          <a:lstStyle/>
          <a:p>
            <a:pPr marL="0" indent="0">
              <a:buFont typeface="Times" charset="0"/>
              <a:buNone/>
            </a:pPr>
            <a:r>
              <a:rPr lang="en-US" b="1" dirty="0">
                <a:latin typeface="Arial" charset="0"/>
                <a:ea typeface="ＭＳ Ｐゴシック" charset="0"/>
                <a:cs typeface="ＭＳ Ｐゴシック" charset="0"/>
              </a:rPr>
              <a:t>The Entire Ensembl Team</a:t>
            </a:r>
          </a:p>
        </p:txBody>
      </p:sp>
      <p:sp>
        <p:nvSpPr>
          <p:cNvPr id="25" name="Text Placeholder 12"/>
          <p:cNvSpPr>
            <a:spLocks noGrp="1"/>
          </p:cNvSpPr>
          <p:nvPr>
            <p:ph type="body" sz="quarter" idx="3"/>
          </p:nvPr>
        </p:nvSpPr>
        <p:spPr>
          <a:xfrm>
            <a:off x="-10681" y="4525882"/>
            <a:ext cx="1481221" cy="481212"/>
          </a:xfrm>
        </p:spPr>
        <p:txBody>
          <a:bodyPr>
            <a:noAutofit/>
          </a:bodyPr>
          <a:lstStyle/>
          <a:p>
            <a:pPr algn="r"/>
            <a:r>
              <a:rPr lang="en-US" dirty="0">
                <a:latin typeface="Arial" charset="0"/>
                <a:ea typeface="ＭＳ Ｐゴシック" charset="0"/>
                <a:cs typeface="ＭＳ Ｐゴシック" charset="0"/>
              </a:rPr>
              <a:t>Funding</a:t>
            </a:r>
          </a:p>
        </p:txBody>
      </p:sp>
      <p:sp>
        <p:nvSpPr>
          <p:cNvPr id="26" name="Content Placeholder 13"/>
          <p:cNvSpPr>
            <a:spLocks noGrp="1"/>
          </p:cNvSpPr>
          <p:nvPr>
            <p:ph sz="quarter" idx="4"/>
          </p:nvPr>
        </p:nvSpPr>
        <p:spPr>
          <a:xfrm>
            <a:off x="4500563" y="1201738"/>
            <a:ext cx="4041775" cy="3951287"/>
          </a:xfrm>
        </p:spPr>
        <p:txBody>
          <a:bodyPr/>
          <a:lstStyle/>
          <a:p>
            <a:pPr marL="0" indent="0">
              <a:buFont typeface="Times" charset="0"/>
              <a:buNone/>
            </a:pPr>
            <a:r>
              <a:rPr lang="en-US">
                <a:latin typeface="Arial" charset="0"/>
                <a:ea typeface="ＭＳ Ｐゴシック" charset="0"/>
                <a:cs typeface="ＭＳ Ｐゴシック" charset="0"/>
              </a:rPr>
              <a:t> </a:t>
            </a:r>
          </a:p>
          <a:p>
            <a:pPr marL="0" indent="0">
              <a:buFont typeface="Times" charset="0"/>
              <a:buNone/>
            </a:pPr>
            <a:endParaRPr lang="en-US">
              <a:latin typeface="Arial" charset="0"/>
              <a:ea typeface="ＭＳ Ｐゴシック" charset="0"/>
              <a:cs typeface="ＭＳ Ｐゴシック" charset="0"/>
            </a:endParaRPr>
          </a:p>
          <a:p>
            <a:pPr marL="0" indent="0">
              <a:buFont typeface="Times" charset="0"/>
              <a:buNone/>
            </a:pPr>
            <a:endParaRPr lang="en-US">
              <a:latin typeface="Arial" charset="0"/>
              <a:ea typeface="ＭＳ Ｐゴシック" charset="0"/>
              <a:cs typeface="ＭＳ Ｐゴシック" charset="0"/>
            </a:endParaRPr>
          </a:p>
          <a:p>
            <a:pPr marL="0" indent="0">
              <a:buFont typeface="Times" charset="0"/>
              <a:buNone/>
            </a:pPr>
            <a:endParaRPr lang="en-US">
              <a:latin typeface="Arial" charset="0"/>
              <a:ea typeface="ＭＳ Ｐゴシック" charset="0"/>
              <a:cs typeface="ＭＳ Ｐゴシック" charset="0"/>
            </a:endParaRPr>
          </a:p>
        </p:txBody>
      </p:sp>
      <p:pic>
        <p:nvPicPr>
          <p:cNvPr id="2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3402" y="4824471"/>
            <a:ext cx="1207670" cy="818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3865" y="5530292"/>
            <a:ext cx="2009517" cy="763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44760" y="4842591"/>
            <a:ext cx="1702832" cy="791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1" descr="rgb_logo_2006_300dp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81" y="4962838"/>
            <a:ext cx="1390345" cy="5869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 name="TextBox 1"/>
          <p:cNvSpPr txBox="1">
            <a:spLocks noChangeArrowheads="1"/>
          </p:cNvSpPr>
          <p:nvPr/>
        </p:nvSpPr>
        <p:spPr bwMode="auto">
          <a:xfrm>
            <a:off x="7585075" y="5675181"/>
            <a:ext cx="15843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0" dirty="0">
                <a:solidFill>
                  <a:srgbClr val="000000"/>
                </a:solidFill>
              </a:rPr>
              <a:t>Co-funded by the European Union</a:t>
            </a:r>
          </a:p>
        </p:txBody>
      </p:sp>
      <p:pic>
        <p:nvPicPr>
          <p:cNvPr id="4" name="Picture 3" descr="MedBioinformatics_opc_1_1.jpg"/>
          <p:cNvPicPr>
            <a:picLocks noChangeAspect="1"/>
          </p:cNvPicPr>
          <p:nvPr/>
        </p:nvPicPr>
        <p:blipFill rotWithShape="1">
          <a:blip r:embed="rId7">
            <a:extLst>
              <a:ext uri="{28A0092B-C50C-407E-A947-70E740481C1C}">
                <a14:useLocalDpi xmlns:a14="http://schemas.microsoft.com/office/drawing/2010/main" val="0"/>
              </a:ext>
            </a:extLst>
          </a:blip>
          <a:srcRect t="15459" b="16821"/>
          <a:stretch/>
        </p:blipFill>
        <p:spPr>
          <a:xfrm>
            <a:off x="5832475" y="5634142"/>
            <a:ext cx="1779156" cy="596397"/>
          </a:xfrm>
          <a:prstGeom prst="rect">
            <a:avLst/>
          </a:prstGeom>
        </p:spPr>
      </p:pic>
      <p:pic>
        <p:nvPicPr>
          <p:cNvPr id="2" name="Picture 1" descr="Full-logo_201602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215" y="5727529"/>
            <a:ext cx="2409489" cy="450458"/>
          </a:xfrm>
          <a:prstGeom prst="rect">
            <a:avLst/>
          </a:prstGeom>
        </p:spPr>
      </p:pic>
      <p:pic>
        <p:nvPicPr>
          <p:cNvPr id="5" name="Picture 4" descr="Screen Shot 2016-04-20 at 13.33.3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1509" y="4842591"/>
            <a:ext cx="1816331" cy="747901"/>
          </a:xfrm>
          <a:prstGeom prst="rect">
            <a:avLst/>
          </a:prstGeom>
        </p:spPr>
      </p:pic>
      <p:pic>
        <p:nvPicPr>
          <p:cNvPr id="3" name="Picture 2" descr="wellcome-logo-blu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680" y="5131788"/>
            <a:ext cx="959587" cy="959587"/>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000" y="1080700"/>
            <a:ext cx="8191500" cy="3517900"/>
          </a:xfrm>
          <a:prstGeom prst="rect">
            <a:avLst/>
          </a:prstGeom>
        </p:spPr>
      </p:pic>
    </p:spTree>
    <p:extLst>
      <p:ext uri="{BB962C8B-B14F-4D97-AF65-F5344CB8AC3E}">
        <p14:creationId xmlns:p14="http://schemas.microsoft.com/office/powerpoint/2010/main" val="37456946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688"/>
        <p:cNvGrpSpPr/>
        <p:nvPr/>
      </p:nvGrpSpPr>
      <p:grpSpPr>
        <a:xfrm>
          <a:off x="0" y="0"/>
          <a:ext cx="0" cy="0"/>
          <a:chOff x="0" y="0"/>
          <a:chExt cx="0" cy="0"/>
        </a:xfrm>
      </p:grpSpPr>
      <p:sp>
        <p:nvSpPr>
          <p:cNvPr id="689" name="Shape 689"/>
          <p:cNvSpPr txBox="1"/>
          <p:nvPr/>
        </p:nvSpPr>
        <p:spPr>
          <a:xfrm>
            <a:off x="457200" y="274637"/>
            <a:ext cx="8229600" cy="1143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Arial"/>
              <a:buNone/>
            </a:pPr>
            <a:r>
              <a:rPr lang="en-US" sz="3600" b="1" u="none" dirty="0" err="1">
                <a:solidFill>
                  <a:srgbClr val="FF6600"/>
                </a:solidFill>
                <a:latin typeface="Arial"/>
                <a:ea typeface="Arial"/>
                <a:cs typeface="Arial"/>
                <a:sym typeface="Arial"/>
              </a:rPr>
              <a:t>Ensembl</a:t>
            </a:r>
            <a:r>
              <a:rPr lang="en-US" sz="3600" b="1" u="none" dirty="0">
                <a:solidFill>
                  <a:srgbClr val="FF6600"/>
                </a:solidFill>
                <a:latin typeface="Arial"/>
                <a:ea typeface="Arial"/>
                <a:cs typeface="Arial"/>
                <a:sym typeface="Arial"/>
              </a:rPr>
              <a:t> Acknowledgements</a:t>
            </a:r>
          </a:p>
        </p:txBody>
      </p:sp>
      <p:sp>
        <p:nvSpPr>
          <p:cNvPr id="690" name="Shape 690"/>
          <p:cNvSpPr txBox="1"/>
          <p:nvPr/>
        </p:nvSpPr>
        <p:spPr>
          <a:xfrm>
            <a:off x="457200" y="1023937"/>
            <a:ext cx="4040187" cy="639762"/>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400" b="1" i="0" u="none">
                <a:solidFill>
                  <a:srgbClr val="000000"/>
                </a:solidFill>
                <a:latin typeface="Arial"/>
                <a:ea typeface="Arial"/>
                <a:cs typeface="Arial"/>
                <a:sym typeface="Arial"/>
              </a:rPr>
              <a:t>Ensembl</a:t>
            </a:r>
          </a:p>
        </p:txBody>
      </p:sp>
      <p:sp>
        <p:nvSpPr>
          <p:cNvPr id="691" name="Shape 691"/>
          <p:cNvSpPr txBox="1"/>
          <p:nvPr/>
        </p:nvSpPr>
        <p:spPr>
          <a:xfrm>
            <a:off x="457200" y="1663700"/>
            <a:ext cx="4040187" cy="3951286"/>
          </a:xfrm>
          <a:prstGeom prst="rect">
            <a:avLst/>
          </a:prstGeom>
          <a:noFill/>
          <a:ln>
            <a:noFill/>
          </a:ln>
        </p:spPr>
        <p:txBody>
          <a:bodyPr lIns="91425" tIns="45700" rIns="91425" bIns="45700" anchor="t" anchorCtr="0">
            <a:noAutofit/>
          </a:bodyPr>
          <a:lstStyle/>
          <a:p>
            <a:pPr marL="341312" marR="0" lvl="0" indent="-341312" algn="l" rtl="0">
              <a:lnSpc>
                <a:spcPct val="90000"/>
              </a:lnSpc>
              <a:spcBef>
                <a:spcPts val="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Daniel Zerbino</a:t>
            </a:r>
          </a:p>
          <a:p>
            <a:pPr marL="341312" marR="0" lvl="0" indent="-341312" algn="l" rtl="0">
              <a:lnSpc>
                <a:spcPct val="90000"/>
              </a:lnSpc>
              <a:spcBef>
                <a:spcPts val="5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Myrto Kostadima</a:t>
            </a:r>
          </a:p>
          <a:p>
            <a:pPr marL="341312" marR="0" lvl="0" indent="-341312" algn="l" rtl="0">
              <a:lnSpc>
                <a:spcPct val="90000"/>
              </a:lnSpc>
              <a:spcBef>
                <a:spcPts val="5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Thomas Juettemann</a:t>
            </a:r>
          </a:p>
          <a:p>
            <a:pPr marL="341312" marR="0" lvl="0" indent="-341312" algn="l" rtl="0">
              <a:lnSpc>
                <a:spcPct val="90000"/>
              </a:lnSpc>
              <a:spcBef>
                <a:spcPts val="5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Ilias Lavidas</a:t>
            </a:r>
          </a:p>
          <a:p>
            <a:pPr marL="341312" marR="0" lvl="0" indent="-341312" algn="l" rtl="0">
              <a:lnSpc>
                <a:spcPct val="90000"/>
              </a:lnSpc>
              <a:spcBef>
                <a:spcPts val="5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Michael Nuhn</a:t>
            </a:r>
          </a:p>
          <a:p>
            <a:pPr marL="341312" marR="0" lvl="0" indent="-341312" algn="l" rtl="0">
              <a:lnSpc>
                <a:spcPct val="100000"/>
              </a:lnSpc>
              <a:spcBef>
                <a:spcPts val="5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Sanger DBA &amp; systems</a:t>
            </a:r>
          </a:p>
          <a:p>
            <a:pPr marL="341312" marR="0" lvl="0" indent="-341312" algn="l" rtl="0">
              <a:lnSpc>
                <a:spcPct val="100000"/>
              </a:lnSpc>
              <a:spcBef>
                <a:spcPts val="500"/>
              </a:spcBef>
              <a:spcAft>
                <a:spcPts val="0"/>
              </a:spcAft>
              <a:buClr>
                <a:srgbClr val="8D1C0B"/>
              </a:buClr>
              <a:buSzPct val="100000"/>
              <a:buFont typeface="Times New Roman"/>
              <a:buChar char="•"/>
            </a:pPr>
            <a:r>
              <a:rPr lang="en-US" sz="2000" b="0" i="0" u="none">
                <a:solidFill>
                  <a:srgbClr val="000000"/>
                </a:solidFill>
                <a:latin typeface="Arial"/>
                <a:ea typeface="Arial"/>
                <a:cs typeface="Arial"/>
                <a:sym typeface="Arial"/>
              </a:rPr>
              <a:t>Paul Flicek and the Entire Ensembl Team</a:t>
            </a:r>
          </a:p>
          <a:p>
            <a:pPr marL="341312" marR="0" lvl="0" indent="-341312" algn="l" rtl="0">
              <a:lnSpc>
                <a:spcPct val="90000"/>
              </a:lnSpc>
              <a:spcBef>
                <a:spcPts val="600"/>
              </a:spcBef>
              <a:spcAft>
                <a:spcPts val="0"/>
              </a:spcAft>
              <a:buClr>
                <a:srgbClr val="000000"/>
              </a:buClr>
              <a:buFont typeface="Arial"/>
              <a:buNone/>
            </a:pPr>
            <a:endParaRPr sz="24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692" name="Shape 692"/>
          <p:cNvSpPr txBox="1"/>
          <p:nvPr/>
        </p:nvSpPr>
        <p:spPr>
          <a:xfrm>
            <a:off x="4645025" y="1131887"/>
            <a:ext cx="4041774" cy="639762"/>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400" b="1" i="0" u="none">
                <a:solidFill>
                  <a:srgbClr val="000000"/>
                </a:solidFill>
                <a:latin typeface="Arial"/>
                <a:ea typeface="Arial"/>
                <a:cs typeface="Arial"/>
                <a:sym typeface="Arial"/>
              </a:rPr>
              <a:t>Funding</a:t>
            </a:r>
          </a:p>
        </p:txBody>
      </p:sp>
      <p:sp>
        <p:nvSpPr>
          <p:cNvPr id="693" name="Shape 693"/>
          <p:cNvSpPr txBox="1"/>
          <p:nvPr/>
        </p:nvSpPr>
        <p:spPr>
          <a:xfrm>
            <a:off x="4645025" y="1771650"/>
            <a:ext cx="4041774" cy="39512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400" b="0" i="0" u="none">
                <a:solidFill>
                  <a:srgbClr val="000000"/>
                </a:solidFill>
                <a:latin typeface="Arial"/>
                <a:ea typeface="Arial"/>
                <a:cs typeface="Arial"/>
                <a:sym typeface="Arial"/>
              </a:rPr>
              <a:t> </a:t>
            </a:r>
          </a:p>
          <a:p>
            <a:pPr marL="0" marR="0" lvl="0" indent="0" algn="l" rtl="0">
              <a:lnSpc>
                <a:spcPct val="100000"/>
              </a:lnSpc>
              <a:spcBef>
                <a:spcPts val="600"/>
              </a:spcBef>
              <a:spcAft>
                <a:spcPts val="0"/>
              </a:spcAft>
              <a:buClr>
                <a:srgbClr val="000000"/>
              </a:buClr>
              <a:buFont typeface="Arial"/>
              <a:buNone/>
            </a:pPr>
            <a:endParaRPr sz="2400" b="0" i="0" u="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Font typeface="Arial"/>
              <a:buNone/>
            </a:pPr>
            <a:endParaRPr sz="24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694" name="Shape 694"/>
          <p:cNvPicPr preferRelativeResize="0"/>
          <p:nvPr/>
        </p:nvPicPr>
        <p:blipFill rotWithShape="1">
          <a:blip r:embed="rId3">
            <a:alphaModFix/>
          </a:blip>
          <a:srcRect/>
          <a:stretch/>
        </p:blipFill>
        <p:spPr>
          <a:xfrm>
            <a:off x="7596186" y="3068636"/>
            <a:ext cx="762000" cy="515936"/>
          </a:xfrm>
          <a:prstGeom prst="rect">
            <a:avLst/>
          </a:prstGeom>
          <a:noFill/>
          <a:ln>
            <a:noFill/>
          </a:ln>
        </p:spPr>
      </p:pic>
      <p:pic>
        <p:nvPicPr>
          <p:cNvPr id="695" name="Shape 695"/>
          <p:cNvPicPr preferRelativeResize="0"/>
          <p:nvPr/>
        </p:nvPicPr>
        <p:blipFill rotWithShape="1">
          <a:blip r:embed="rId4">
            <a:alphaModFix/>
          </a:blip>
          <a:srcRect/>
          <a:stretch/>
        </p:blipFill>
        <p:spPr>
          <a:xfrm>
            <a:off x="6577011" y="5102225"/>
            <a:ext cx="2411411" cy="539749"/>
          </a:xfrm>
          <a:prstGeom prst="rect">
            <a:avLst/>
          </a:prstGeom>
          <a:noFill/>
          <a:ln>
            <a:noFill/>
          </a:ln>
        </p:spPr>
      </p:pic>
      <p:pic>
        <p:nvPicPr>
          <p:cNvPr id="696" name="Shape 696"/>
          <p:cNvPicPr preferRelativeResize="0"/>
          <p:nvPr/>
        </p:nvPicPr>
        <p:blipFill rotWithShape="1">
          <a:blip r:embed="rId5">
            <a:alphaModFix/>
          </a:blip>
          <a:srcRect/>
          <a:stretch/>
        </p:blipFill>
        <p:spPr>
          <a:xfrm>
            <a:off x="4757737" y="1849436"/>
            <a:ext cx="2171700" cy="342899"/>
          </a:xfrm>
          <a:prstGeom prst="rect">
            <a:avLst/>
          </a:prstGeom>
          <a:noFill/>
          <a:ln>
            <a:noFill/>
          </a:ln>
        </p:spPr>
      </p:pic>
      <p:pic>
        <p:nvPicPr>
          <p:cNvPr id="697" name="Shape 697"/>
          <p:cNvPicPr preferRelativeResize="0"/>
          <p:nvPr/>
        </p:nvPicPr>
        <p:blipFill rotWithShape="1">
          <a:blip r:embed="rId6">
            <a:alphaModFix/>
          </a:blip>
          <a:srcRect/>
          <a:stretch/>
        </p:blipFill>
        <p:spPr>
          <a:xfrm>
            <a:off x="6646861" y="2286000"/>
            <a:ext cx="1904999" cy="723900"/>
          </a:xfrm>
          <a:prstGeom prst="rect">
            <a:avLst/>
          </a:prstGeom>
          <a:noFill/>
          <a:ln>
            <a:noFill/>
          </a:ln>
        </p:spPr>
      </p:pic>
      <p:sp>
        <p:nvSpPr>
          <p:cNvPr id="698" name="Shape 698"/>
          <p:cNvSpPr/>
          <p:nvPr/>
        </p:nvSpPr>
        <p:spPr>
          <a:xfrm>
            <a:off x="5953125" y="4683125"/>
            <a:ext cx="185736" cy="3682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699" name="Shape 699"/>
          <p:cNvPicPr preferRelativeResize="0"/>
          <p:nvPr/>
        </p:nvPicPr>
        <p:blipFill rotWithShape="1">
          <a:blip r:embed="rId7">
            <a:alphaModFix/>
          </a:blip>
          <a:srcRect/>
          <a:stretch/>
        </p:blipFill>
        <p:spPr>
          <a:xfrm>
            <a:off x="5060950" y="2295525"/>
            <a:ext cx="1625599" cy="755649"/>
          </a:xfrm>
          <a:prstGeom prst="rect">
            <a:avLst/>
          </a:prstGeom>
          <a:noFill/>
          <a:ln>
            <a:noFill/>
          </a:ln>
        </p:spPr>
      </p:pic>
      <p:pic>
        <p:nvPicPr>
          <p:cNvPr id="700" name="Shape 700"/>
          <p:cNvPicPr preferRelativeResize="0"/>
          <p:nvPr/>
        </p:nvPicPr>
        <p:blipFill rotWithShape="1">
          <a:blip r:embed="rId8">
            <a:alphaModFix/>
          </a:blip>
          <a:srcRect/>
          <a:stretch/>
        </p:blipFill>
        <p:spPr>
          <a:xfrm>
            <a:off x="7242175" y="1708150"/>
            <a:ext cx="1274762" cy="538161"/>
          </a:xfrm>
          <a:prstGeom prst="rect">
            <a:avLst/>
          </a:prstGeom>
          <a:noFill/>
          <a:ln>
            <a:noFill/>
          </a:ln>
        </p:spPr>
      </p:pic>
      <p:pic>
        <p:nvPicPr>
          <p:cNvPr id="701" name="Shape 701"/>
          <p:cNvPicPr preferRelativeResize="0"/>
          <p:nvPr/>
        </p:nvPicPr>
        <p:blipFill rotWithShape="1">
          <a:blip r:embed="rId9">
            <a:alphaModFix/>
          </a:blip>
          <a:srcRect/>
          <a:stretch/>
        </p:blipFill>
        <p:spPr>
          <a:xfrm>
            <a:off x="5076825" y="3933825"/>
            <a:ext cx="1939925" cy="417511"/>
          </a:xfrm>
          <a:prstGeom prst="rect">
            <a:avLst/>
          </a:prstGeom>
          <a:noFill/>
          <a:ln>
            <a:noFill/>
          </a:ln>
        </p:spPr>
      </p:pic>
      <p:pic>
        <p:nvPicPr>
          <p:cNvPr id="702" name="Shape 702"/>
          <p:cNvPicPr preferRelativeResize="0"/>
          <p:nvPr/>
        </p:nvPicPr>
        <p:blipFill rotWithShape="1">
          <a:blip r:embed="rId10">
            <a:alphaModFix/>
          </a:blip>
          <a:srcRect t="15459" b="16814"/>
          <a:stretch/>
        </p:blipFill>
        <p:spPr>
          <a:xfrm>
            <a:off x="7092950" y="4292600"/>
            <a:ext cx="1752600" cy="587374"/>
          </a:xfrm>
          <a:prstGeom prst="rect">
            <a:avLst/>
          </a:prstGeom>
          <a:noFill/>
          <a:ln>
            <a:noFill/>
          </a:ln>
        </p:spPr>
      </p:pic>
      <p:pic>
        <p:nvPicPr>
          <p:cNvPr id="703" name="Shape 703"/>
          <p:cNvPicPr preferRelativeResize="0"/>
          <p:nvPr/>
        </p:nvPicPr>
        <p:blipFill rotWithShape="1">
          <a:blip r:embed="rId11">
            <a:alphaModFix/>
          </a:blip>
          <a:srcRect/>
          <a:stretch/>
        </p:blipFill>
        <p:spPr>
          <a:xfrm>
            <a:off x="5148262" y="3068636"/>
            <a:ext cx="1450975" cy="652462"/>
          </a:xfrm>
          <a:prstGeom prst="rect">
            <a:avLst/>
          </a:prstGeom>
          <a:noFill/>
          <a:ln>
            <a:noFill/>
          </a:ln>
        </p:spPr>
      </p:pic>
      <p:sp>
        <p:nvSpPr>
          <p:cNvPr id="704" name="Shape 704"/>
          <p:cNvSpPr txBox="1"/>
          <p:nvPr/>
        </p:nvSpPr>
        <p:spPr>
          <a:xfrm>
            <a:off x="7335836" y="3702050"/>
            <a:ext cx="1584325" cy="5207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Co-funded by the European Union</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9"/>
        <p:cNvGrpSpPr/>
        <p:nvPr/>
      </p:nvGrpSpPr>
      <p:grpSpPr>
        <a:xfrm>
          <a:off x="0" y="0"/>
          <a:ext cx="0" cy="0"/>
          <a:chOff x="0" y="0"/>
          <a:chExt cx="0" cy="0"/>
        </a:xfrm>
      </p:grpSpPr>
      <p:sp>
        <p:nvSpPr>
          <p:cNvPr id="710" name="Shape 710"/>
          <p:cNvSpPr/>
          <p:nvPr/>
        </p:nvSpPr>
        <p:spPr>
          <a:xfrm>
            <a:off x="0" y="2100261"/>
            <a:ext cx="9144000" cy="142800"/>
          </a:xfrm>
          <a:prstGeom prst="rect">
            <a:avLst/>
          </a:prstGeom>
          <a:solidFill>
            <a:srgbClr val="BBE0E3"/>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11" name="Shape 711"/>
          <p:cNvSpPr/>
          <p:nvPr/>
        </p:nvSpPr>
        <p:spPr>
          <a:xfrm>
            <a:off x="5084762" y="2100261"/>
            <a:ext cx="3533699" cy="142800"/>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12" name="Shape 712"/>
          <p:cNvSpPr/>
          <p:nvPr/>
        </p:nvSpPr>
        <p:spPr>
          <a:xfrm>
            <a:off x="3913187" y="2100261"/>
            <a:ext cx="1171500" cy="142800"/>
          </a:xfrm>
          <a:prstGeom prst="rect">
            <a:avLst/>
          </a:prstGeom>
          <a:solidFill>
            <a:srgbClr val="333399"/>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cxnSp>
        <p:nvCxnSpPr>
          <p:cNvPr id="713" name="Shape 713"/>
          <p:cNvCxnSpPr/>
          <p:nvPr/>
        </p:nvCxnSpPr>
        <p:spPr>
          <a:xfrm flipH="1">
            <a:off x="8087" y="2171700"/>
            <a:ext cx="3905100" cy="2367000"/>
          </a:xfrm>
          <a:prstGeom prst="straightConnector1">
            <a:avLst/>
          </a:prstGeom>
          <a:noFill/>
          <a:ln w="19075" cap="sq" cmpd="sng">
            <a:solidFill>
              <a:srgbClr val="000000"/>
            </a:solidFill>
            <a:prstDash val="solid"/>
            <a:miter/>
            <a:headEnd type="none" w="med" len="med"/>
            <a:tailEnd type="none" w="med" len="med"/>
          </a:ln>
        </p:spPr>
      </p:cxnSp>
      <p:cxnSp>
        <p:nvCxnSpPr>
          <p:cNvPr id="714" name="Shape 714"/>
          <p:cNvCxnSpPr/>
          <p:nvPr/>
        </p:nvCxnSpPr>
        <p:spPr>
          <a:xfrm>
            <a:off x="5084762" y="2171700"/>
            <a:ext cx="4033799" cy="2367000"/>
          </a:xfrm>
          <a:prstGeom prst="straightConnector1">
            <a:avLst/>
          </a:prstGeom>
          <a:noFill/>
          <a:ln w="19075" cap="sq" cmpd="sng">
            <a:solidFill>
              <a:srgbClr val="000000"/>
            </a:solidFill>
            <a:prstDash val="solid"/>
            <a:miter/>
            <a:headEnd type="none" w="med" len="med"/>
            <a:tailEnd type="none" w="med" len="med"/>
          </a:ln>
        </p:spPr>
      </p:cxnSp>
      <p:sp>
        <p:nvSpPr>
          <p:cNvPr id="715" name="Shape 715"/>
          <p:cNvSpPr txBox="1"/>
          <p:nvPr/>
        </p:nvSpPr>
        <p:spPr>
          <a:xfrm>
            <a:off x="-1587" y="4537075"/>
            <a:ext cx="9144000" cy="460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333399"/>
              </a:buClr>
              <a:buSzPct val="25000"/>
              <a:buFont typeface="Courier New"/>
              <a:buNone/>
            </a:pPr>
            <a:r>
              <a:rPr lang="en-US" sz="2400" b="1" i="0" u="none">
                <a:solidFill>
                  <a:srgbClr val="333399"/>
                </a:solidFill>
                <a:latin typeface="Courier New"/>
                <a:ea typeface="Courier New"/>
                <a:cs typeface="Courier New"/>
                <a:sym typeface="Courier New"/>
              </a:rPr>
              <a:t>GGCGGGATTGCGCGTTAGATCGCGCGCTTATGCTAGCCGCGCTGATAGC</a:t>
            </a:r>
          </a:p>
        </p:txBody>
      </p:sp>
      <p:sp>
        <p:nvSpPr>
          <p:cNvPr id="716" name="Shape 716"/>
          <p:cNvSpPr txBox="1"/>
          <p:nvPr/>
        </p:nvSpPr>
        <p:spPr>
          <a:xfrm>
            <a:off x="-1587" y="4537075"/>
            <a:ext cx="9144000" cy="460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333399"/>
              </a:buClr>
              <a:buSzPct val="25000"/>
              <a:buFont typeface="Courier New"/>
              <a:buNone/>
            </a:pPr>
            <a:r>
              <a:rPr lang="en-US" sz="2400" b="1" i="0" u="none">
                <a:solidFill>
                  <a:srgbClr val="333399"/>
                </a:solidFill>
                <a:latin typeface="Courier New"/>
                <a:ea typeface="Courier New"/>
                <a:cs typeface="Courier New"/>
                <a:sym typeface="Courier New"/>
              </a:rPr>
              <a:t>GG</a:t>
            </a:r>
            <a:r>
              <a:rPr lang="en-US" sz="2400" b="1" i="0" u="none">
                <a:solidFill>
                  <a:srgbClr val="980000"/>
                </a:solidFill>
                <a:latin typeface="Courier New"/>
                <a:ea typeface="Courier New"/>
                <a:cs typeface="Courier New"/>
                <a:sym typeface="Courier New"/>
              </a:rPr>
              <a:t>CG</a:t>
            </a:r>
            <a:r>
              <a:rPr lang="en-US" sz="2400" b="1" i="0" u="none">
                <a:solidFill>
                  <a:srgbClr val="333399"/>
                </a:solidFill>
                <a:latin typeface="Courier New"/>
                <a:ea typeface="Courier New"/>
                <a:cs typeface="Courier New"/>
                <a:sym typeface="Courier New"/>
              </a:rPr>
              <a:t>GGATTG</a:t>
            </a:r>
            <a:r>
              <a:rPr lang="en-US" sz="2400" b="1" i="0" u="none">
                <a:solidFill>
                  <a:srgbClr val="000000"/>
                </a:solidFill>
                <a:latin typeface="Courier New"/>
                <a:ea typeface="Courier New"/>
                <a:cs typeface="Courier New"/>
                <a:sym typeface="Courier New"/>
              </a:rPr>
              <a:t>CGCG</a:t>
            </a:r>
            <a:r>
              <a:rPr lang="en-US" sz="2400" b="1" i="0" u="none">
                <a:solidFill>
                  <a:srgbClr val="333399"/>
                </a:solidFill>
                <a:latin typeface="Courier New"/>
                <a:ea typeface="Courier New"/>
                <a:cs typeface="Courier New"/>
                <a:sym typeface="Courier New"/>
              </a:rPr>
              <a:t>TTAGAT</a:t>
            </a:r>
            <a:r>
              <a:rPr lang="en-US" sz="2400" b="1" i="0" u="none">
                <a:solidFill>
                  <a:srgbClr val="000000"/>
                </a:solidFill>
                <a:latin typeface="Courier New"/>
                <a:ea typeface="Courier New"/>
                <a:cs typeface="Courier New"/>
                <a:sym typeface="Courier New"/>
              </a:rPr>
              <a:t>CGCGCG</a:t>
            </a:r>
            <a:r>
              <a:rPr lang="en-US" sz="2400" b="1" i="0" u="none">
                <a:solidFill>
                  <a:srgbClr val="333399"/>
                </a:solidFill>
                <a:latin typeface="Courier New"/>
                <a:ea typeface="Courier New"/>
                <a:cs typeface="Courier New"/>
                <a:sym typeface="Courier New"/>
              </a:rPr>
              <a:t>CTTATGCTAGC</a:t>
            </a:r>
            <a:r>
              <a:rPr lang="en-US" sz="2400" b="1" i="0" u="none">
                <a:solidFill>
                  <a:srgbClr val="000000"/>
                </a:solidFill>
                <a:latin typeface="Courier New"/>
                <a:ea typeface="Courier New"/>
                <a:cs typeface="Courier New"/>
                <a:sym typeface="Courier New"/>
              </a:rPr>
              <a:t>CGCG</a:t>
            </a:r>
            <a:r>
              <a:rPr lang="en-US" sz="2400" b="1" i="0" u="none">
                <a:solidFill>
                  <a:srgbClr val="333399"/>
                </a:solidFill>
                <a:latin typeface="Courier New"/>
                <a:ea typeface="Courier New"/>
                <a:cs typeface="Courier New"/>
                <a:sym typeface="Courier New"/>
              </a:rPr>
              <a:t>CTGATAGC</a:t>
            </a:r>
          </a:p>
        </p:txBody>
      </p:sp>
      <p:grpSp>
        <p:nvGrpSpPr>
          <p:cNvPr id="717" name="Shape 717"/>
          <p:cNvGrpSpPr/>
          <p:nvPr/>
        </p:nvGrpSpPr>
        <p:grpSpPr>
          <a:xfrm>
            <a:off x="346075" y="3952875"/>
            <a:ext cx="7365875" cy="766762"/>
            <a:chOff x="346075" y="3952875"/>
            <a:chExt cx="7365875" cy="766762"/>
          </a:xfrm>
        </p:grpSpPr>
        <p:sp>
          <p:nvSpPr>
            <p:cNvPr id="718" name="Shape 718"/>
            <p:cNvSpPr txBox="1"/>
            <p:nvPr/>
          </p:nvSpPr>
          <p:spPr>
            <a:xfrm>
              <a:off x="1825625" y="3952875"/>
              <a:ext cx="682500" cy="408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grpSp>
          <p:nvGrpSpPr>
            <p:cNvPr id="719" name="Shape 719"/>
            <p:cNvGrpSpPr/>
            <p:nvPr/>
          </p:nvGrpSpPr>
          <p:grpSpPr>
            <a:xfrm>
              <a:off x="346075" y="3978275"/>
              <a:ext cx="7365875" cy="741362"/>
              <a:chOff x="346075" y="3978275"/>
              <a:chExt cx="7365875" cy="741362"/>
            </a:xfrm>
          </p:grpSpPr>
          <p:cxnSp>
            <p:nvCxnSpPr>
              <p:cNvPr id="720" name="Shape 720"/>
              <p:cNvCxnSpPr/>
              <p:nvPr/>
            </p:nvCxnSpPr>
            <p:spPr>
              <a:xfrm rot="10800000">
                <a:off x="2009775" y="4362300"/>
                <a:ext cx="0" cy="324000"/>
              </a:xfrm>
              <a:prstGeom prst="straightConnector1">
                <a:avLst/>
              </a:prstGeom>
              <a:noFill/>
              <a:ln w="19075" cap="sq" cmpd="sng">
                <a:solidFill>
                  <a:srgbClr val="674EA7"/>
                </a:solidFill>
                <a:prstDash val="solid"/>
                <a:miter/>
                <a:headEnd type="none" w="med" len="med"/>
                <a:tailEnd type="none" w="med" len="med"/>
              </a:ln>
            </p:spPr>
          </p:cxnSp>
          <p:cxnSp>
            <p:nvCxnSpPr>
              <p:cNvPr id="721" name="Shape 721"/>
              <p:cNvCxnSpPr/>
              <p:nvPr/>
            </p:nvCxnSpPr>
            <p:spPr>
              <a:xfrm rot="10800000">
                <a:off x="528637" y="4395637"/>
                <a:ext cx="0" cy="324000"/>
              </a:xfrm>
              <a:prstGeom prst="straightConnector1">
                <a:avLst/>
              </a:prstGeom>
              <a:noFill/>
              <a:ln w="19075" cap="sq" cmpd="sng">
                <a:solidFill>
                  <a:srgbClr val="674EA7"/>
                </a:solidFill>
                <a:prstDash val="solid"/>
                <a:miter/>
                <a:headEnd type="none" w="med" len="med"/>
                <a:tailEnd type="none" w="med" len="med"/>
              </a:ln>
            </p:spPr>
          </p:cxnSp>
          <p:sp>
            <p:nvSpPr>
              <p:cNvPr id="722" name="Shape 722"/>
              <p:cNvSpPr txBox="1"/>
              <p:nvPr/>
            </p:nvSpPr>
            <p:spPr>
              <a:xfrm>
                <a:off x="346075" y="3986212"/>
                <a:ext cx="682500" cy="408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23" name="Shape 723"/>
              <p:cNvCxnSpPr/>
              <p:nvPr/>
            </p:nvCxnSpPr>
            <p:spPr>
              <a:xfrm rot="10800000">
                <a:off x="3790950" y="4395637"/>
                <a:ext cx="0" cy="324000"/>
              </a:xfrm>
              <a:prstGeom prst="straightConnector1">
                <a:avLst/>
              </a:prstGeom>
              <a:noFill/>
              <a:ln w="19075" cap="sq" cmpd="sng">
                <a:solidFill>
                  <a:srgbClr val="674EA7"/>
                </a:solidFill>
                <a:prstDash val="solid"/>
                <a:miter/>
                <a:headEnd type="none" w="med" len="med"/>
                <a:tailEnd type="none" w="med" len="med"/>
              </a:ln>
            </p:spPr>
          </p:cxnSp>
          <p:sp>
            <p:nvSpPr>
              <p:cNvPr id="724" name="Shape 724"/>
              <p:cNvSpPr txBox="1"/>
              <p:nvPr/>
            </p:nvSpPr>
            <p:spPr>
              <a:xfrm>
                <a:off x="3608387" y="3986212"/>
                <a:ext cx="682500" cy="408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25" name="Shape 725"/>
              <p:cNvCxnSpPr/>
              <p:nvPr/>
            </p:nvCxnSpPr>
            <p:spPr>
              <a:xfrm rot="10800000">
                <a:off x="4522787" y="4395637"/>
                <a:ext cx="0" cy="324000"/>
              </a:xfrm>
              <a:prstGeom prst="straightConnector1">
                <a:avLst/>
              </a:prstGeom>
              <a:noFill/>
              <a:ln w="19075" cap="sq" cmpd="sng">
                <a:solidFill>
                  <a:srgbClr val="674EA7"/>
                </a:solidFill>
                <a:prstDash val="solid"/>
                <a:miter/>
                <a:headEnd type="none" w="med" len="med"/>
                <a:tailEnd type="none" w="med" len="med"/>
              </a:ln>
            </p:spPr>
          </p:cxnSp>
          <p:sp>
            <p:nvSpPr>
              <p:cNvPr id="726" name="Shape 726"/>
              <p:cNvSpPr txBox="1"/>
              <p:nvPr/>
            </p:nvSpPr>
            <p:spPr>
              <a:xfrm>
                <a:off x="4340225" y="3986212"/>
                <a:ext cx="682500" cy="408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27" name="Shape 727"/>
              <p:cNvCxnSpPr/>
              <p:nvPr/>
            </p:nvCxnSpPr>
            <p:spPr>
              <a:xfrm rot="10800000">
                <a:off x="6883400" y="4395637"/>
                <a:ext cx="0" cy="324000"/>
              </a:xfrm>
              <a:prstGeom prst="straightConnector1">
                <a:avLst/>
              </a:prstGeom>
              <a:noFill/>
              <a:ln w="19075" cap="sq" cmpd="sng">
                <a:solidFill>
                  <a:srgbClr val="674EA7"/>
                </a:solidFill>
                <a:prstDash val="solid"/>
                <a:miter/>
                <a:headEnd type="none" w="med" len="med"/>
                <a:tailEnd type="none" w="med" len="med"/>
              </a:ln>
            </p:spPr>
          </p:cxnSp>
          <p:sp>
            <p:nvSpPr>
              <p:cNvPr id="728" name="Shape 728"/>
              <p:cNvSpPr txBox="1"/>
              <p:nvPr/>
            </p:nvSpPr>
            <p:spPr>
              <a:xfrm>
                <a:off x="6700836" y="3986212"/>
                <a:ext cx="682500" cy="408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29" name="Shape 729"/>
              <p:cNvCxnSpPr/>
              <p:nvPr/>
            </p:nvCxnSpPr>
            <p:spPr>
              <a:xfrm rot="10800000">
                <a:off x="4181475" y="4338487"/>
                <a:ext cx="0" cy="324000"/>
              </a:xfrm>
              <a:prstGeom prst="straightConnector1">
                <a:avLst/>
              </a:prstGeom>
              <a:noFill/>
              <a:ln w="19075" cap="sq" cmpd="sng">
                <a:solidFill>
                  <a:srgbClr val="674EA7"/>
                </a:solidFill>
                <a:prstDash val="solid"/>
                <a:miter/>
                <a:headEnd type="none" w="med" len="med"/>
                <a:tailEnd type="none" w="med" len="med"/>
              </a:ln>
            </p:spPr>
          </p:cxnSp>
          <p:sp>
            <p:nvSpPr>
              <p:cNvPr id="730" name="Shape 730"/>
              <p:cNvSpPr txBox="1"/>
              <p:nvPr/>
            </p:nvSpPr>
            <p:spPr>
              <a:xfrm>
                <a:off x="3987800" y="3978275"/>
                <a:ext cx="682500" cy="408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31" name="Shape 731"/>
              <p:cNvCxnSpPr/>
              <p:nvPr/>
            </p:nvCxnSpPr>
            <p:spPr>
              <a:xfrm rot="10800000">
                <a:off x="2347911" y="4338487"/>
                <a:ext cx="0" cy="324000"/>
              </a:xfrm>
              <a:prstGeom prst="straightConnector1">
                <a:avLst/>
              </a:prstGeom>
              <a:noFill/>
              <a:ln w="19075" cap="sq" cmpd="sng">
                <a:solidFill>
                  <a:srgbClr val="674EA7"/>
                </a:solidFill>
                <a:prstDash val="solid"/>
                <a:miter/>
                <a:headEnd type="none" w="med" len="med"/>
                <a:tailEnd type="none" w="med" len="med"/>
              </a:ln>
            </p:spPr>
          </p:cxnSp>
          <p:sp>
            <p:nvSpPr>
              <p:cNvPr id="732" name="Shape 732"/>
              <p:cNvSpPr txBox="1"/>
              <p:nvPr/>
            </p:nvSpPr>
            <p:spPr>
              <a:xfrm>
                <a:off x="2155825" y="3978275"/>
                <a:ext cx="682500" cy="408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33" name="Shape 733"/>
              <p:cNvCxnSpPr/>
              <p:nvPr/>
            </p:nvCxnSpPr>
            <p:spPr>
              <a:xfrm rot="10800000">
                <a:off x="7223125" y="4338487"/>
                <a:ext cx="0" cy="324000"/>
              </a:xfrm>
              <a:prstGeom prst="straightConnector1">
                <a:avLst/>
              </a:prstGeom>
              <a:noFill/>
              <a:ln w="19075" cap="sq" cmpd="sng">
                <a:solidFill>
                  <a:srgbClr val="674EA7"/>
                </a:solidFill>
                <a:prstDash val="solid"/>
                <a:miter/>
                <a:headEnd type="none" w="med" len="med"/>
                <a:tailEnd type="none" w="med" len="med"/>
              </a:ln>
            </p:spPr>
          </p:cxnSp>
          <p:sp>
            <p:nvSpPr>
              <p:cNvPr id="734" name="Shape 734"/>
              <p:cNvSpPr txBox="1"/>
              <p:nvPr/>
            </p:nvSpPr>
            <p:spPr>
              <a:xfrm>
                <a:off x="7029450" y="3978275"/>
                <a:ext cx="682500" cy="408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grpSp>
      </p:grpSp>
      <p:grpSp>
        <p:nvGrpSpPr>
          <p:cNvPr id="735" name="Shape 735"/>
          <p:cNvGrpSpPr/>
          <p:nvPr/>
        </p:nvGrpSpPr>
        <p:grpSpPr>
          <a:xfrm>
            <a:off x="3871912" y="1722436"/>
            <a:ext cx="1241400" cy="376238"/>
            <a:chOff x="3871912" y="1722436"/>
            <a:chExt cx="1241400" cy="376238"/>
          </a:xfrm>
        </p:grpSpPr>
        <p:cxnSp>
          <p:nvCxnSpPr>
            <p:cNvPr id="736" name="Shape 736"/>
            <p:cNvCxnSpPr/>
            <p:nvPr/>
          </p:nvCxnSpPr>
          <p:spPr>
            <a:xfrm rot="10800000">
              <a:off x="3940175" y="1863775"/>
              <a:ext cx="0" cy="234900"/>
            </a:xfrm>
            <a:prstGeom prst="straightConnector1">
              <a:avLst/>
            </a:prstGeom>
            <a:noFill/>
            <a:ln w="19075" cap="sq" cmpd="sng">
              <a:solidFill>
                <a:srgbClr val="000000"/>
              </a:solidFill>
              <a:prstDash val="solid"/>
              <a:miter/>
              <a:headEnd type="none" w="med" len="med"/>
              <a:tailEnd type="none" w="med" len="med"/>
            </a:ln>
          </p:spPr>
        </p:cxnSp>
        <p:sp>
          <p:nvSpPr>
            <p:cNvPr id="737" name="Shape 737"/>
            <p:cNvSpPr/>
            <p:nvPr/>
          </p:nvSpPr>
          <p:spPr>
            <a:xfrm>
              <a:off x="3871912" y="1722436"/>
              <a:ext cx="136500" cy="139800"/>
            </a:xfrm>
            <a:prstGeom prst="ellipse">
              <a:avLst/>
            </a:prstGeom>
            <a:noFill/>
            <a:ln w="19075"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cxnSp>
          <p:nvCxnSpPr>
            <p:cNvPr id="738" name="Shape 738"/>
            <p:cNvCxnSpPr/>
            <p:nvPr/>
          </p:nvCxnSpPr>
          <p:spPr>
            <a:xfrm rot="10800000">
              <a:off x="5045075" y="1863775"/>
              <a:ext cx="0" cy="234900"/>
            </a:xfrm>
            <a:prstGeom prst="straightConnector1">
              <a:avLst/>
            </a:prstGeom>
            <a:noFill/>
            <a:ln w="19075" cap="sq" cmpd="sng">
              <a:solidFill>
                <a:srgbClr val="000000"/>
              </a:solidFill>
              <a:prstDash val="solid"/>
              <a:miter/>
              <a:headEnd type="none" w="med" len="med"/>
              <a:tailEnd type="none" w="med" len="med"/>
            </a:ln>
          </p:spPr>
        </p:cxnSp>
        <p:sp>
          <p:nvSpPr>
            <p:cNvPr id="739" name="Shape 739"/>
            <p:cNvSpPr/>
            <p:nvPr/>
          </p:nvSpPr>
          <p:spPr>
            <a:xfrm>
              <a:off x="4976812" y="1722436"/>
              <a:ext cx="136500" cy="139800"/>
            </a:xfrm>
            <a:prstGeom prst="ellipse">
              <a:avLst/>
            </a:prstGeom>
            <a:noFill/>
            <a:ln w="19075"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cxnSp>
          <p:nvCxnSpPr>
            <p:cNvPr id="740" name="Shape 740"/>
            <p:cNvCxnSpPr/>
            <p:nvPr/>
          </p:nvCxnSpPr>
          <p:spPr>
            <a:xfrm rot="10800000">
              <a:off x="4906962" y="1863775"/>
              <a:ext cx="0" cy="234900"/>
            </a:xfrm>
            <a:prstGeom prst="straightConnector1">
              <a:avLst/>
            </a:prstGeom>
            <a:noFill/>
            <a:ln w="19075" cap="sq" cmpd="sng">
              <a:solidFill>
                <a:srgbClr val="000000"/>
              </a:solidFill>
              <a:prstDash val="solid"/>
              <a:miter/>
              <a:headEnd type="none" w="med" len="med"/>
              <a:tailEnd type="none" w="med" len="med"/>
            </a:ln>
          </p:spPr>
        </p:cxnSp>
        <p:sp>
          <p:nvSpPr>
            <p:cNvPr id="741" name="Shape 741"/>
            <p:cNvSpPr/>
            <p:nvPr/>
          </p:nvSpPr>
          <p:spPr>
            <a:xfrm>
              <a:off x="4838700" y="1722436"/>
              <a:ext cx="136500" cy="139800"/>
            </a:xfrm>
            <a:prstGeom prst="ellipse">
              <a:avLst/>
            </a:prstGeom>
            <a:noFill/>
            <a:ln w="19075"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cxnSp>
          <p:nvCxnSpPr>
            <p:cNvPr id="742" name="Shape 742"/>
            <p:cNvCxnSpPr/>
            <p:nvPr/>
          </p:nvCxnSpPr>
          <p:spPr>
            <a:xfrm rot="10800000">
              <a:off x="4133850" y="1863775"/>
              <a:ext cx="0" cy="234900"/>
            </a:xfrm>
            <a:prstGeom prst="straightConnector1">
              <a:avLst/>
            </a:prstGeom>
            <a:noFill/>
            <a:ln w="19075" cap="sq" cmpd="sng">
              <a:solidFill>
                <a:srgbClr val="000000"/>
              </a:solidFill>
              <a:prstDash val="solid"/>
              <a:miter/>
              <a:headEnd type="none" w="med" len="med"/>
              <a:tailEnd type="none" w="med" len="med"/>
            </a:ln>
          </p:spPr>
        </p:cxnSp>
        <p:sp>
          <p:nvSpPr>
            <p:cNvPr id="743" name="Shape 743"/>
            <p:cNvSpPr/>
            <p:nvPr/>
          </p:nvSpPr>
          <p:spPr>
            <a:xfrm>
              <a:off x="4065587" y="1722436"/>
              <a:ext cx="136500" cy="139800"/>
            </a:xfrm>
            <a:prstGeom prst="ellipse">
              <a:avLst/>
            </a:prstGeom>
            <a:noFill/>
            <a:ln w="19075"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cxnSp>
          <p:nvCxnSpPr>
            <p:cNvPr id="744" name="Shape 744"/>
            <p:cNvCxnSpPr/>
            <p:nvPr/>
          </p:nvCxnSpPr>
          <p:spPr>
            <a:xfrm rot="10800000">
              <a:off x="4271962" y="1863775"/>
              <a:ext cx="0" cy="234900"/>
            </a:xfrm>
            <a:prstGeom prst="straightConnector1">
              <a:avLst/>
            </a:prstGeom>
            <a:noFill/>
            <a:ln w="19075" cap="sq" cmpd="sng">
              <a:solidFill>
                <a:srgbClr val="000000"/>
              </a:solidFill>
              <a:prstDash val="solid"/>
              <a:miter/>
              <a:headEnd type="none" w="med" len="med"/>
              <a:tailEnd type="none" w="med" len="med"/>
            </a:ln>
          </p:spPr>
        </p:cxnSp>
        <p:sp>
          <p:nvSpPr>
            <p:cNvPr id="745" name="Shape 745"/>
            <p:cNvSpPr/>
            <p:nvPr/>
          </p:nvSpPr>
          <p:spPr>
            <a:xfrm>
              <a:off x="4203700" y="1722436"/>
              <a:ext cx="136500" cy="139800"/>
            </a:xfrm>
            <a:prstGeom prst="ellipse">
              <a:avLst/>
            </a:prstGeom>
            <a:noFill/>
            <a:ln w="19075"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cxnSp>
          <p:nvCxnSpPr>
            <p:cNvPr id="746" name="Shape 746"/>
            <p:cNvCxnSpPr/>
            <p:nvPr/>
          </p:nvCxnSpPr>
          <p:spPr>
            <a:xfrm rot="10800000">
              <a:off x="4735512" y="1863775"/>
              <a:ext cx="0" cy="234900"/>
            </a:xfrm>
            <a:prstGeom prst="straightConnector1">
              <a:avLst/>
            </a:prstGeom>
            <a:noFill/>
            <a:ln w="19075" cap="sq" cmpd="sng">
              <a:solidFill>
                <a:srgbClr val="000000"/>
              </a:solidFill>
              <a:prstDash val="solid"/>
              <a:miter/>
              <a:headEnd type="none" w="med" len="med"/>
              <a:tailEnd type="none" w="med" len="med"/>
            </a:ln>
          </p:spPr>
        </p:cxnSp>
        <p:sp>
          <p:nvSpPr>
            <p:cNvPr id="747" name="Shape 747"/>
            <p:cNvSpPr/>
            <p:nvPr/>
          </p:nvSpPr>
          <p:spPr>
            <a:xfrm>
              <a:off x="4667250" y="1722436"/>
              <a:ext cx="136500" cy="139800"/>
            </a:xfrm>
            <a:prstGeom prst="ellipse">
              <a:avLst/>
            </a:prstGeom>
            <a:noFill/>
            <a:ln w="19075"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cxnSp>
          <p:nvCxnSpPr>
            <p:cNvPr id="748" name="Shape 748"/>
            <p:cNvCxnSpPr/>
            <p:nvPr/>
          </p:nvCxnSpPr>
          <p:spPr>
            <a:xfrm rot="10800000">
              <a:off x="4594225" y="1863775"/>
              <a:ext cx="0" cy="234900"/>
            </a:xfrm>
            <a:prstGeom prst="straightConnector1">
              <a:avLst/>
            </a:prstGeom>
            <a:noFill/>
            <a:ln w="19075" cap="sq" cmpd="sng">
              <a:solidFill>
                <a:srgbClr val="000000"/>
              </a:solidFill>
              <a:prstDash val="solid"/>
              <a:miter/>
              <a:headEnd type="none" w="med" len="med"/>
              <a:tailEnd type="none" w="med" len="med"/>
            </a:ln>
          </p:spPr>
        </p:cxnSp>
        <p:sp>
          <p:nvSpPr>
            <p:cNvPr id="749" name="Shape 749"/>
            <p:cNvSpPr/>
            <p:nvPr/>
          </p:nvSpPr>
          <p:spPr>
            <a:xfrm>
              <a:off x="4525962" y="1722436"/>
              <a:ext cx="136500" cy="139800"/>
            </a:xfrm>
            <a:prstGeom prst="ellipse">
              <a:avLst/>
            </a:prstGeom>
            <a:noFill/>
            <a:ln w="19075"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cxnSp>
          <p:nvCxnSpPr>
            <p:cNvPr id="750" name="Shape 750"/>
            <p:cNvCxnSpPr/>
            <p:nvPr/>
          </p:nvCxnSpPr>
          <p:spPr>
            <a:xfrm rot="10800000">
              <a:off x="4451350" y="1863775"/>
              <a:ext cx="0" cy="234900"/>
            </a:xfrm>
            <a:prstGeom prst="straightConnector1">
              <a:avLst/>
            </a:prstGeom>
            <a:noFill/>
            <a:ln w="19075" cap="sq" cmpd="sng">
              <a:solidFill>
                <a:srgbClr val="000000"/>
              </a:solidFill>
              <a:prstDash val="solid"/>
              <a:miter/>
              <a:headEnd type="none" w="med" len="med"/>
              <a:tailEnd type="none" w="med" len="med"/>
            </a:ln>
          </p:spPr>
        </p:cxnSp>
        <p:sp>
          <p:nvSpPr>
            <p:cNvPr id="751" name="Shape 751"/>
            <p:cNvSpPr/>
            <p:nvPr/>
          </p:nvSpPr>
          <p:spPr>
            <a:xfrm>
              <a:off x="4383087" y="1722436"/>
              <a:ext cx="136500" cy="139800"/>
            </a:xfrm>
            <a:prstGeom prst="ellipse">
              <a:avLst/>
            </a:prstGeom>
            <a:noFill/>
            <a:ln w="19075"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grpSp>
      <p:grpSp>
        <p:nvGrpSpPr>
          <p:cNvPr id="752" name="Shape 752"/>
          <p:cNvGrpSpPr/>
          <p:nvPr/>
        </p:nvGrpSpPr>
        <p:grpSpPr>
          <a:xfrm>
            <a:off x="3871912" y="1722436"/>
            <a:ext cx="1241400" cy="139800"/>
            <a:chOff x="3871912" y="1722436"/>
            <a:chExt cx="1241400" cy="139800"/>
          </a:xfrm>
        </p:grpSpPr>
        <p:sp>
          <p:nvSpPr>
            <p:cNvPr id="753" name="Shape 753"/>
            <p:cNvSpPr/>
            <p:nvPr/>
          </p:nvSpPr>
          <p:spPr>
            <a:xfrm>
              <a:off x="3871912" y="1722436"/>
              <a:ext cx="136500" cy="139800"/>
            </a:xfrm>
            <a:prstGeom prst="ellipse">
              <a:avLst/>
            </a:prstGeom>
            <a:solidFill>
              <a:srgbClr val="674EA7"/>
            </a:solidFill>
            <a:ln w="19075" cap="sq" cmpd="sng">
              <a:solidFill>
                <a:srgbClr val="674EA7"/>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54" name="Shape 754"/>
            <p:cNvSpPr/>
            <p:nvPr/>
          </p:nvSpPr>
          <p:spPr>
            <a:xfrm>
              <a:off x="4065587" y="1722436"/>
              <a:ext cx="136500" cy="139800"/>
            </a:xfrm>
            <a:prstGeom prst="ellipse">
              <a:avLst/>
            </a:prstGeom>
            <a:solidFill>
              <a:srgbClr val="674EA7"/>
            </a:solidFill>
            <a:ln w="19075" cap="sq" cmpd="sng">
              <a:solidFill>
                <a:srgbClr val="674EA7"/>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55" name="Shape 755"/>
            <p:cNvSpPr/>
            <p:nvPr/>
          </p:nvSpPr>
          <p:spPr>
            <a:xfrm>
              <a:off x="4203700" y="1722436"/>
              <a:ext cx="136500" cy="139800"/>
            </a:xfrm>
            <a:prstGeom prst="ellipse">
              <a:avLst/>
            </a:prstGeom>
            <a:solidFill>
              <a:srgbClr val="674EA7"/>
            </a:solidFill>
            <a:ln w="19075" cap="sq" cmpd="sng">
              <a:solidFill>
                <a:srgbClr val="674EA7"/>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56" name="Shape 756"/>
            <p:cNvSpPr/>
            <p:nvPr/>
          </p:nvSpPr>
          <p:spPr>
            <a:xfrm>
              <a:off x="4383087" y="1722436"/>
              <a:ext cx="136500" cy="139800"/>
            </a:xfrm>
            <a:prstGeom prst="ellipse">
              <a:avLst/>
            </a:prstGeom>
            <a:solidFill>
              <a:srgbClr val="674EA7"/>
            </a:solidFill>
            <a:ln w="19075" cap="sq" cmpd="sng">
              <a:solidFill>
                <a:srgbClr val="674EA7"/>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57" name="Shape 757"/>
            <p:cNvSpPr/>
            <p:nvPr/>
          </p:nvSpPr>
          <p:spPr>
            <a:xfrm>
              <a:off x="4525962" y="1722436"/>
              <a:ext cx="136500" cy="139800"/>
            </a:xfrm>
            <a:prstGeom prst="ellipse">
              <a:avLst/>
            </a:prstGeom>
            <a:solidFill>
              <a:srgbClr val="674EA7"/>
            </a:solidFill>
            <a:ln w="19075" cap="sq" cmpd="sng">
              <a:solidFill>
                <a:srgbClr val="674EA7"/>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58" name="Shape 758"/>
            <p:cNvSpPr/>
            <p:nvPr/>
          </p:nvSpPr>
          <p:spPr>
            <a:xfrm>
              <a:off x="4667250" y="1722436"/>
              <a:ext cx="136500" cy="139800"/>
            </a:xfrm>
            <a:prstGeom prst="ellipse">
              <a:avLst/>
            </a:prstGeom>
            <a:solidFill>
              <a:srgbClr val="674EA7"/>
            </a:solidFill>
            <a:ln w="19075" cap="sq" cmpd="sng">
              <a:solidFill>
                <a:srgbClr val="674EA7"/>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59" name="Shape 759"/>
            <p:cNvSpPr/>
            <p:nvPr/>
          </p:nvSpPr>
          <p:spPr>
            <a:xfrm>
              <a:off x="4838700" y="1722436"/>
              <a:ext cx="136500" cy="139800"/>
            </a:xfrm>
            <a:prstGeom prst="ellipse">
              <a:avLst/>
            </a:prstGeom>
            <a:solidFill>
              <a:srgbClr val="674EA7"/>
            </a:solidFill>
            <a:ln w="19075" cap="sq" cmpd="sng">
              <a:solidFill>
                <a:srgbClr val="674EA7"/>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60" name="Shape 760"/>
            <p:cNvSpPr/>
            <p:nvPr/>
          </p:nvSpPr>
          <p:spPr>
            <a:xfrm>
              <a:off x="4976812" y="1722436"/>
              <a:ext cx="136500" cy="139800"/>
            </a:xfrm>
            <a:prstGeom prst="ellipse">
              <a:avLst/>
            </a:prstGeom>
            <a:solidFill>
              <a:srgbClr val="674EA7"/>
            </a:solidFill>
            <a:ln w="19075" cap="sq" cmpd="sng">
              <a:solidFill>
                <a:srgbClr val="674EA7"/>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grpSp>
      <p:grpSp>
        <p:nvGrpSpPr>
          <p:cNvPr id="761" name="Shape 761"/>
          <p:cNvGrpSpPr/>
          <p:nvPr/>
        </p:nvGrpSpPr>
        <p:grpSpPr>
          <a:xfrm>
            <a:off x="4073525" y="1095375"/>
            <a:ext cx="1060550" cy="1003387"/>
            <a:chOff x="4073525" y="1095375"/>
            <a:chExt cx="1060550" cy="1003387"/>
          </a:xfrm>
        </p:grpSpPr>
        <p:sp>
          <p:nvSpPr>
            <p:cNvPr id="762" name="Shape 762"/>
            <p:cNvSpPr/>
            <p:nvPr/>
          </p:nvSpPr>
          <p:spPr>
            <a:xfrm>
              <a:off x="4073525" y="1452562"/>
              <a:ext cx="658800" cy="646200"/>
            </a:xfrm>
            <a:prstGeom prst="pentagon">
              <a:avLst>
                <a:gd name="hf" fmla="val 105146"/>
                <a:gd name="vf" fmla="val 110557"/>
              </a:avLst>
            </a:prstGeom>
            <a:solidFill>
              <a:srgbClr val="F1C232"/>
            </a:solidFill>
            <a:ln w="19075" cap="sq" cmpd="sng">
              <a:solidFill>
                <a:srgbClr val="F1C23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63" name="Shape 763"/>
            <p:cNvSpPr/>
            <p:nvPr/>
          </p:nvSpPr>
          <p:spPr>
            <a:xfrm>
              <a:off x="4384675" y="1095375"/>
              <a:ext cx="749400" cy="690600"/>
            </a:xfrm>
            <a:prstGeom prst="diamond">
              <a:avLst/>
            </a:prstGeom>
            <a:solidFill>
              <a:srgbClr val="76A5AF"/>
            </a:solidFill>
            <a:ln w="19075" cap="sq" cmpd="sng">
              <a:solidFill>
                <a:srgbClr val="76A5AF"/>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grpSp>
      <p:cxnSp>
        <p:nvCxnSpPr>
          <p:cNvPr id="764" name="Shape 764"/>
          <p:cNvCxnSpPr/>
          <p:nvPr/>
        </p:nvCxnSpPr>
        <p:spPr>
          <a:xfrm>
            <a:off x="5103812" y="1808161"/>
            <a:ext cx="552300" cy="0"/>
          </a:xfrm>
          <a:prstGeom prst="straightConnector1">
            <a:avLst/>
          </a:prstGeom>
          <a:noFill/>
          <a:ln w="19075" cap="sq" cmpd="sng">
            <a:solidFill>
              <a:srgbClr val="DAEDEF"/>
            </a:solidFill>
            <a:prstDash val="solid"/>
            <a:miter/>
            <a:headEnd type="none" w="med" len="med"/>
            <a:tailEnd type="triangle" w="lg" len="lg"/>
          </a:ln>
        </p:spPr>
      </p:cxnSp>
      <p:grpSp>
        <p:nvGrpSpPr>
          <p:cNvPr id="765" name="Shape 765"/>
          <p:cNvGrpSpPr/>
          <p:nvPr/>
        </p:nvGrpSpPr>
        <p:grpSpPr>
          <a:xfrm>
            <a:off x="-76288" y="4913312"/>
            <a:ext cx="9142500" cy="1042987"/>
            <a:chOff x="-76288" y="4913312"/>
            <a:chExt cx="9142500" cy="1042987"/>
          </a:xfrm>
        </p:grpSpPr>
        <p:sp>
          <p:nvSpPr>
            <p:cNvPr id="766" name="Shape 766"/>
            <p:cNvSpPr txBox="1"/>
            <p:nvPr/>
          </p:nvSpPr>
          <p:spPr>
            <a:xfrm rot="10800000">
              <a:off x="-76288" y="4913312"/>
              <a:ext cx="9142500" cy="457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333399"/>
                </a:buClr>
                <a:buSzPct val="25000"/>
                <a:buFont typeface="Courier New"/>
                <a:buNone/>
              </a:pPr>
              <a:r>
                <a:rPr lang="en-US" sz="2400" b="1" i="0" u="none">
                  <a:solidFill>
                    <a:srgbClr val="333399"/>
                  </a:solidFill>
                  <a:latin typeface="Courier New"/>
                  <a:ea typeface="Courier New"/>
                  <a:cs typeface="Courier New"/>
                  <a:sym typeface="Courier New"/>
                </a:rPr>
                <a:t>GCTATCAG</a:t>
              </a:r>
              <a:r>
                <a:rPr lang="en-US" sz="2400" b="1" i="0" u="none">
                  <a:solidFill>
                    <a:srgbClr val="000000"/>
                  </a:solidFill>
                  <a:latin typeface="Courier New"/>
                  <a:ea typeface="Courier New"/>
                  <a:cs typeface="Courier New"/>
                  <a:sym typeface="Courier New"/>
                </a:rPr>
                <a:t>CGCG</a:t>
              </a:r>
              <a:r>
                <a:rPr lang="en-US" sz="2400" b="1" i="0" u="none">
                  <a:solidFill>
                    <a:srgbClr val="333399"/>
                  </a:solidFill>
                  <a:latin typeface="Courier New"/>
                  <a:ea typeface="Courier New"/>
                  <a:cs typeface="Courier New"/>
                  <a:sym typeface="Courier New"/>
                </a:rPr>
                <a:t>GCTAGCATAAG</a:t>
              </a:r>
              <a:r>
                <a:rPr lang="en-US" sz="2400" b="1" i="0" u="none">
                  <a:solidFill>
                    <a:srgbClr val="000000"/>
                  </a:solidFill>
                  <a:latin typeface="Courier New"/>
                  <a:ea typeface="Courier New"/>
                  <a:cs typeface="Courier New"/>
                  <a:sym typeface="Courier New"/>
                </a:rPr>
                <a:t>CGCGCG</a:t>
              </a:r>
              <a:r>
                <a:rPr lang="en-US" sz="2400" b="1" i="0" u="none">
                  <a:solidFill>
                    <a:srgbClr val="333399"/>
                  </a:solidFill>
                  <a:latin typeface="Courier New"/>
                  <a:ea typeface="Courier New"/>
                  <a:cs typeface="Courier New"/>
                  <a:sym typeface="Courier New"/>
                </a:rPr>
                <a:t>ATCTAA</a:t>
              </a:r>
              <a:r>
                <a:rPr lang="en-US" sz="2400" b="1" i="0" u="none">
                  <a:solidFill>
                    <a:srgbClr val="000000"/>
                  </a:solidFill>
                  <a:latin typeface="Courier New"/>
                  <a:ea typeface="Courier New"/>
                  <a:cs typeface="Courier New"/>
                  <a:sym typeface="Courier New"/>
                </a:rPr>
                <a:t>CGCG</a:t>
              </a:r>
              <a:r>
                <a:rPr lang="en-US" sz="2400" b="1" i="0" u="none">
                  <a:solidFill>
                    <a:srgbClr val="333399"/>
                  </a:solidFill>
                  <a:latin typeface="Courier New"/>
                  <a:ea typeface="Courier New"/>
                  <a:cs typeface="Courier New"/>
                  <a:sym typeface="Courier New"/>
                </a:rPr>
                <a:t>CAATCC</a:t>
              </a:r>
              <a:r>
                <a:rPr lang="en-US" sz="2400" b="1" i="0" u="none">
                  <a:solidFill>
                    <a:srgbClr val="000000"/>
                  </a:solidFill>
                  <a:latin typeface="Courier New"/>
                  <a:ea typeface="Courier New"/>
                  <a:cs typeface="Courier New"/>
                  <a:sym typeface="Courier New"/>
                </a:rPr>
                <a:t>CG</a:t>
              </a:r>
              <a:r>
                <a:rPr lang="en-US" sz="2400" b="1" i="0" u="none">
                  <a:solidFill>
                    <a:srgbClr val="333399"/>
                  </a:solidFill>
                  <a:latin typeface="Courier New"/>
                  <a:ea typeface="Courier New"/>
                  <a:cs typeface="Courier New"/>
                  <a:sym typeface="Courier New"/>
                </a:rPr>
                <a:t>CC</a:t>
              </a:r>
            </a:p>
          </p:txBody>
        </p:sp>
        <p:sp>
          <p:nvSpPr>
            <p:cNvPr id="767" name="Shape 767"/>
            <p:cNvSpPr txBox="1"/>
            <p:nvPr/>
          </p:nvSpPr>
          <p:spPr>
            <a:xfrm rot="10800000">
              <a:off x="6910511" y="5549800"/>
              <a:ext cx="682500" cy="406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68" name="Shape 768"/>
            <p:cNvCxnSpPr/>
            <p:nvPr/>
          </p:nvCxnSpPr>
          <p:spPr>
            <a:xfrm>
              <a:off x="7408861" y="5221287"/>
              <a:ext cx="0" cy="324000"/>
            </a:xfrm>
            <a:prstGeom prst="straightConnector1">
              <a:avLst/>
            </a:prstGeom>
            <a:noFill/>
            <a:ln w="19075" cap="sq" cmpd="sng">
              <a:solidFill>
                <a:srgbClr val="674EA7"/>
              </a:solidFill>
              <a:prstDash val="solid"/>
              <a:miter/>
              <a:headEnd type="none" w="med" len="med"/>
              <a:tailEnd type="none" w="med" len="med"/>
            </a:ln>
          </p:spPr>
        </p:cxnSp>
        <p:cxnSp>
          <p:nvCxnSpPr>
            <p:cNvPr id="769" name="Shape 769"/>
            <p:cNvCxnSpPr/>
            <p:nvPr/>
          </p:nvCxnSpPr>
          <p:spPr>
            <a:xfrm>
              <a:off x="769937" y="5191125"/>
              <a:ext cx="0" cy="324000"/>
            </a:xfrm>
            <a:prstGeom prst="straightConnector1">
              <a:avLst/>
            </a:prstGeom>
            <a:noFill/>
            <a:ln w="19075" cap="sq" cmpd="sng">
              <a:solidFill>
                <a:srgbClr val="674EA7"/>
              </a:solidFill>
              <a:prstDash val="solid"/>
              <a:miter/>
              <a:headEnd type="none" w="med" len="med"/>
              <a:tailEnd type="none" w="med" len="med"/>
            </a:ln>
          </p:spPr>
        </p:cxnSp>
        <p:sp>
          <p:nvSpPr>
            <p:cNvPr id="770" name="Shape 770"/>
            <p:cNvSpPr txBox="1"/>
            <p:nvPr/>
          </p:nvSpPr>
          <p:spPr>
            <a:xfrm rot="10800000">
              <a:off x="270000" y="5519637"/>
              <a:ext cx="682500" cy="406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71" name="Shape 771"/>
            <p:cNvCxnSpPr/>
            <p:nvPr/>
          </p:nvCxnSpPr>
          <p:spPr>
            <a:xfrm>
              <a:off x="4733925" y="5191125"/>
              <a:ext cx="0" cy="324000"/>
            </a:xfrm>
            <a:prstGeom prst="straightConnector1">
              <a:avLst/>
            </a:prstGeom>
            <a:noFill/>
            <a:ln w="19075" cap="sq" cmpd="sng">
              <a:solidFill>
                <a:srgbClr val="674EA7"/>
              </a:solidFill>
              <a:prstDash val="solid"/>
              <a:miter/>
              <a:headEnd type="none" w="med" len="med"/>
              <a:tailEnd type="none" w="med" len="med"/>
            </a:ln>
          </p:spPr>
        </p:cxnSp>
        <p:sp>
          <p:nvSpPr>
            <p:cNvPr id="772" name="Shape 772"/>
            <p:cNvSpPr txBox="1"/>
            <p:nvPr/>
          </p:nvSpPr>
          <p:spPr>
            <a:xfrm rot="10800000">
              <a:off x="4235575" y="5519637"/>
              <a:ext cx="682500" cy="406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73" name="Shape 773"/>
            <p:cNvCxnSpPr/>
            <p:nvPr/>
          </p:nvCxnSpPr>
          <p:spPr>
            <a:xfrm>
              <a:off x="4002087" y="5191125"/>
              <a:ext cx="0" cy="324000"/>
            </a:xfrm>
            <a:prstGeom prst="straightConnector1">
              <a:avLst/>
            </a:prstGeom>
            <a:noFill/>
            <a:ln w="19075" cap="sq" cmpd="sng">
              <a:solidFill>
                <a:srgbClr val="674EA7"/>
              </a:solidFill>
              <a:prstDash val="solid"/>
              <a:miter/>
              <a:headEnd type="none" w="med" len="med"/>
              <a:tailEnd type="none" w="med" len="med"/>
            </a:ln>
          </p:spPr>
        </p:cxnSp>
        <p:sp>
          <p:nvSpPr>
            <p:cNvPr id="774" name="Shape 774"/>
            <p:cNvSpPr txBox="1"/>
            <p:nvPr/>
          </p:nvSpPr>
          <p:spPr>
            <a:xfrm rot="10800000">
              <a:off x="3503737" y="5519637"/>
              <a:ext cx="682500" cy="406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75" name="Shape 775"/>
            <p:cNvCxnSpPr/>
            <p:nvPr/>
          </p:nvCxnSpPr>
          <p:spPr>
            <a:xfrm>
              <a:off x="2490786" y="5191125"/>
              <a:ext cx="0" cy="324000"/>
            </a:xfrm>
            <a:prstGeom prst="straightConnector1">
              <a:avLst/>
            </a:prstGeom>
            <a:noFill/>
            <a:ln w="19075" cap="sq" cmpd="sng">
              <a:solidFill>
                <a:srgbClr val="674EA7"/>
              </a:solidFill>
              <a:prstDash val="solid"/>
              <a:miter/>
              <a:headEnd type="none" w="med" len="med"/>
              <a:tailEnd type="none" w="med" len="med"/>
            </a:ln>
          </p:spPr>
        </p:cxnSp>
        <p:sp>
          <p:nvSpPr>
            <p:cNvPr id="776" name="Shape 776"/>
            <p:cNvSpPr txBox="1"/>
            <p:nvPr/>
          </p:nvSpPr>
          <p:spPr>
            <a:xfrm rot="10800000">
              <a:off x="1992436" y="5519637"/>
              <a:ext cx="682500" cy="406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77" name="Shape 777"/>
            <p:cNvCxnSpPr/>
            <p:nvPr/>
          </p:nvCxnSpPr>
          <p:spPr>
            <a:xfrm>
              <a:off x="4343400" y="5248275"/>
              <a:ext cx="0" cy="324000"/>
            </a:xfrm>
            <a:prstGeom prst="straightConnector1">
              <a:avLst/>
            </a:prstGeom>
            <a:noFill/>
            <a:ln w="19075" cap="sq" cmpd="sng">
              <a:solidFill>
                <a:srgbClr val="674EA7"/>
              </a:solidFill>
              <a:prstDash val="solid"/>
              <a:miter/>
              <a:headEnd type="none" w="med" len="med"/>
              <a:tailEnd type="none" w="med" len="med"/>
            </a:ln>
          </p:spPr>
        </p:cxnSp>
        <p:sp>
          <p:nvSpPr>
            <p:cNvPr id="778" name="Shape 778"/>
            <p:cNvSpPr txBox="1"/>
            <p:nvPr/>
          </p:nvSpPr>
          <p:spPr>
            <a:xfrm rot="10800000">
              <a:off x="3854575" y="5529162"/>
              <a:ext cx="682500" cy="406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79" name="Shape 779"/>
            <p:cNvCxnSpPr/>
            <p:nvPr/>
          </p:nvCxnSpPr>
          <p:spPr>
            <a:xfrm>
              <a:off x="7069136" y="5243512"/>
              <a:ext cx="0" cy="324000"/>
            </a:xfrm>
            <a:prstGeom prst="straightConnector1">
              <a:avLst/>
            </a:prstGeom>
            <a:noFill/>
            <a:ln w="19075" cap="sq" cmpd="sng">
              <a:solidFill>
                <a:srgbClr val="674EA7"/>
              </a:solidFill>
              <a:prstDash val="solid"/>
              <a:miter/>
              <a:headEnd type="none" w="med" len="med"/>
              <a:tailEnd type="none" w="med" len="med"/>
            </a:ln>
          </p:spPr>
        </p:cxnSp>
        <p:sp>
          <p:nvSpPr>
            <p:cNvPr id="780" name="Shape 780"/>
            <p:cNvSpPr txBox="1"/>
            <p:nvPr/>
          </p:nvSpPr>
          <p:spPr>
            <a:xfrm rot="10800000">
              <a:off x="6581900" y="5524400"/>
              <a:ext cx="682500" cy="406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81" name="Shape 781"/>
            <p:cNvCxnSpPr/>
            <p:nvPr/>
          </p:nvCxnSpPr>
          <p:spPr>
            <a:xfrm>
              <a:off x="2152650" y="5248275"/>
              <a:ext cx="0" cy="324000"/>
            </a:xfrm>
            <a:prstGeom prst="straightConnector1">
              <a:avLst/>
            </a:prstGeom>
            <a:noFill/>
            <a:ln w="19075" cap="sq" cmpd="sng">
              <a:solidFill>
                <a:srgbClr val="674EA7"/>
              </a:solidFill>
              <a:prstDash val="solid"/>
              <a:miter/>
              <a:headEnd type="none" w="med" len="med"/>
              <a:tailEnd type="none" w="med" len="med"/>
            </a:ln>
          </p:spPr>
        </p:cxnSp>
        <p:sp>
          <p:nvSpPr>
            <p:cNvPr id="782" name="Shape 782"/>
            <p:cNvSpPr txBox="1"/>
            <p:nvPr/>
          </p:nvSpPr>
          <p:spPr>
            <a:xfrm rot="10800000">
              <a:off x="1663825" y="5529162"/>
              <a:ext cx="682500" cy="406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grpSp>
      <p:sp>
        <p:nvSpPr>
          <p:cNvPr id="783" name="Shape 783"/>
          <p:cNvSpPr txBox="1"/>
          <p:nvPr/>
        </p:nvSpPr>
        <p:spPr>
          <a:xfrm>
            <a:off x="684212" y="0"/>
            <a:ext cx="7772400" cy="914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DNA methylation -&gt; inactive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animEffect transition="in" filter="fade">
                                      <p:cBhvr>
                                        <p:cTn id="7" dur="1"/>
                                        <p:tgtEl>
                                          <p:spTgt spid="713"/>
                                        </p:tgtEl>
                                      </p:cBhvr>
                                    </p:animEffect>
                                  </p:childTnLst>
                                </p:cTn>
                              </p:par>
                              <p:par>
                                <p:cTn id="8" presetID="10" presetClass="entr" presetSubtype="0" fill="hold" nodeType="withEffect">
                                  <p:stCondLst>
                                    <p:cond delay="0"/>
                                  </p:stCondLst>
                                  <p:childTnLst>
                                    <p:set>
                                      <p:cBhvr>
                                        <p:cTn id="9" dur="1" fill="hold">
                                          <p:stCondLst>
                                            <p:cond delay="0"/>
                                          </p:stCondLst>
                                        </p:cTn>
                                        <p:tgtEl>
                                          <p:spTgt spid="714"/>
                                        </p:tgtEl>
                                        <p:attrNameLst>
                                          <p:attrName>style.visibility</p:attrName>
                                        </p:attrNameLst>
                                      </p:cBhvr>
                                      <p:to>
                                        <p:strVal val="visible"/>
                                      </p:to>
                                    </p:set>
                                    <p:animEffect transition="in" filter="fade">
                                      <p:cBhvr>
                                        <p:cTn id="10" dur="1"/>
                                        <p:tgtEl>
                                          <p:spTgt spid="714"/>
                                        </p:tgtEl>
                                      </p:cBhvr>
                                    </p:animEffect>
                                  </p:childTnLst>
                                </p:cTn>
                              </p:par>
                              <p:par>
                                <p:cTn id="11" presetID="10" presetClass="entr" presetSubtype="0" fill="hold" nodeType="withEffect">
                                  <p:stCondLst>
                                    <p:cond delay="0"/>
                                  </p:stCondLst>
                                  <p:childTnLst>
                                    <p:set>
                                      <p:cBhvr>
                                        <p:cTn id="12" dur="1" fill="hold">
                                          <p:stCondLst>
                                            <p:cond delay="0"/>
                                          </p:stCondLst>
                                        </p:cTn>
                                        <p:tgtEl>
                                          <p:spTgt spid="715"/>
                                        </p:tgtEl>
                                        <p:attrNameLst>
                                          <p:attrName>style.visibility</p:attrName>
                                        </p:attrNameLst>
                                      </p:cBhvr>
                                      <p:to>
                                        <p:strVal val="visible"/>
                                      </p:to>
                                    </p:set>
                                    <p:animEffect transition="in" filter="fade">
                                      <p:cBhvr>
                                        <p:cTn id="13" dur="1"/>
                                        <p:tgtEl>
                                          <p:spTgt spid="7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6"/>
                                        </p:tgtEl>
                                        <p:attrNameLst>
                                          <p:attrName>style.visibility</p:attrName>
                                        </p:attrNameLst>
                                      </p:cBhvr>
                                      <p:to>
                                        <p:strVal val="visible"/>
                                      </p:to>
                                    </p:set>
                                    <p:animEffect transition="in" filter="fade">
                                      <p:cBhvr>
                                        <p:cTn id="18" dur="1"/>
                                        <p:tgtEl>
                                          <p:spTgt spid="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8"/>
        <p:cNvGrpSpPr/>
        <p:nvPr/>
      </p:nvGrpSpPr>
      <p:grpSpPr>
        <a:xfrm>
          <a:off x="0" y="0"/>
          <a:ext cx="0" cy="0"/>
          <a:chOff x="0" y="0"/>
          <a:chExt cx="0" cy="0"/>
        </a:xfrm>
      </p:grpSpPr>
      <p:sp>
        <p:nvSpPr>
          <p:cNvPr id="789" name="Shape 789"/>
          <p:cNvSpPr txBox="1"/>
          <p:nvPr/>
        </p:nvSpPr>
        <p:spPr>
          <a:xfrm>
            <a:off x="684212" y="0"/>
            <a:ext cx="7772400" cy="914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Bisulfite sequencing</a:t>
            </a:r>
          </a:p>
        </p:txBody>
      </p:sp>
      <p:grpSp>
        <p:nvGrpSpPr>
          <p:cNvPr id="790" name="Shape 790"/>
          <p:cNvGrpSpPr/>
          <p:nvPr/>
        </p:nvGrpSpPr>
        <p:grpSpPr>
          <a:xfrm>
            <a:off x="0" y="1001712"/>
            <a:ext cx="9142411" cy="1541462"/>
            <a:chOff x="0" y="1001712"/>
            <a:chExt cx="9142411" cy="1541462"/>
          </a:xfrm>
        </p:grpSpPr>
        <p:sp>
          <p:nvSpPr>
            <p:cNvPr id="791" name="Shape 791"/>
            <p:cNvSpPr txBox="1"/>
            <p:nvPr/>
          </p:nvSpPr>
          <p:spPr>
            <a:xfrm>
              <a:off x="0" y="1527175"/>
              <a:ext cx="9142411" cy="457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333399"/>
                </a:buClr>
                <a:buSzPct val="25000"/>
                <a:buFont typeface="Courier New"/>
                <a:buNone/>
              </a:pPr>
              <a:r>
                <a:rPr lang="en-US" sz="2400" b="1" i="0" u="none">
                  <a:solidFill>
                    <a:srgbClr val="333399"/>
                  </a:solidFill>
                  <a:latin typeface="Courier New"/>
                  <a:ea typeface="Courier New"/>
                  <a:cs typeface="Courier New"/>
                  <a:sym typeface="Courier New"/>
                </a:rPr>
                <a:t>GG</a:t>
              </a:r>
              <a:r>
                <a:rPr lang="en-US" sz="2400" b="1" i="0" u="none">
                  <a:solidFill>
                    <a:srgbClr val="980000"/>
                  </a:solidFill>
                  <a:latin typeface="Courier New"/>
                  <a:ea typeface="Courier New"/>
                  <a:cs typeface="Courier New"/>
                  <a:sym typeface="Courier New"/>
                </a:rPr>
                <a:t>CG</a:t>
              </a:r>
              <a:r>
                <a:rPr lang="en-US" sz="2400" b="1" i="0" u="none">
                  <a:solidFill>
                    <a:srgbClr val="333399"/>
                  </a:solidFill>
                  <a:latin typeface="Courier New"/>
                  <a:ea typeface="Courier New"/>
                  <a:cs typeface="Courier New"/>
                  <a:sym typeface="Courier New"/>
                </a:rPr>
                <a:t>GGATTG</a:t>
              </a:r>
              <a:r>
                <a:rPr lang="en-US" sz="2400" b="1" i="0" u="none">
                  <a:solidFill>
                    <a:srgbClr val="000000"/>
                  </a:solidFill>
                  <a:latin typeface="Courier New"/>
                  <a:ea typeface="Courier New"/>
                  <a:cs typeface="Courier New"/>
                  <a:sym typeface="Courier New"/>
                </a:rPr>
                <a:t>CGCG</a:t>
              </a:r>
              <a:r>
                <a:rPr lang="en-US" sz="2400" b="1" i="0" u="none">
                  <a:solidFill>
                    <a:srgbClr val="333399"/>
                  </a:solidFill>
                  <a:latin typeface="Courier New"/>
                  <a:ea typeface="Courier New"/>
                  <a:cs typeface="Courier New"/>
                  <a:sym typeface="Courier New"/>
                </a:rPr>
                <a:t>TTAGAT</a:t>
              </a:r>
              <a:r>
                <a:rPr lang="en-US" sz="2400" b="1" i="0" u="none">
                  <a:solidFill>
                    <a:srgbClr val="000000"/>
                  </a:solidFill>
                  <a:latin typeface="Courier New"/>
                  <a:ea typeface="Courier New"/>
                  <a:cs typeface="Courier New"/>
                  <a:sym typeface="Courier New"/>
                </a:rPr>
                <a:t>CGCGCG</a:t>
              </a:r>
              <a:r>
                <a:rPr lang="en-US" sz="2400" b="1" i="0" u="none">
                  <a:solidFill>
                    <a:srgbClr val="333399"/>
                  </a:solidFill>
                  <a:latin typeface="Courier New"/>
                  <a:ea typeface="Courier New"/>
                  <a:cs typeface="Courier New"/>
                  <a:sym typeface="Courier New"/>
                </a:rPr>
                <a:t>CTTATGCTAGC</a:t>
              </a:r>
              <a:r>
                <a:rPr lang="en-US" sz="2400" b="1" i="0" u="none">
                  <a:solidFill>
                    <a:srgbClr val="000000"/>
                  </a:solidFill>
                  <a:latin typeface="Courier New"/>
                  <a:ea typeface="Courier New"/>
                  <a:cs typeface="Courier New"/>
                  <a:sym typeface="Courier New"/>
                </a:rPr>
                <a:t>CGCG</a:t>
              </a:r>
              <a:r>
                <a:rPr lang="en-US" sz="2400" b="1" i="0" u="none">
                  <a:solidFill>
                    <a:srgbClr val="333399"/>
                  </a:solidFill>
                  <a:latin typeface="Courier New"/>
                  <a:ea typeface="Courier New"/>
                  <a:cs typeface="Courier New"/>
                  <a:sym typeface="Courier New"/>
                </a:rPr>
                <a:t>CTGATAGC</a:t>
              </a:r>
            </a:p>
          </p:txBody>
        </p:sp>
        <p:grpSp>
          <p:nvGrpSpPr>
            <p:cNvPr id="792" name="Shape 792"/>
            <p:cNvGrpSpPr/>
            <p:nvPr/>
          </p:nvGrpSpPr>
          <p:grpSpPr>
            <a:xfrm>
              <a:off x="3594100" y="1001712"/>
              <a:ext cx="4103686" cy="1541462"/>
              <a:chOff x="3594100" y="1001712"/>
              <a:chExt cx="4103686" cy="1541462"/>
            </a:xfrm>
          </p:grpSpPr>
          <p:cxnSp>
            <p:nvCxnSpPr>
              <p:cNvPr id="793" name="Shape 793"/>
              <p:cNvCxnSpPr/>
              <p:nvPr/>
            </p:nvCxnSpPr>
            <p:spPr>
              <a:xfrm rot="10800000">
                <a:off x="3776662" y="1409699"/>
                <a:ext cx="0" cy="323850"/>
              </a:xfrm>
              <a:prstGeom prst="straightConnector1">
                <a:avLst/>
              </a:prstGeom>
              <a:noFill/>
              <a:ln w="19075" cap="sq" cmpd="sng">
                <a:solidFill>
                  <a:srgbClr val="674EA7"/>
                </a:solidFill>
                <a:prstDash val="solid"/>
                <a:miter/>
                <a:headEnd type="none" w="med" len="med"/>
                <a:tailEnd type="none" w="med" len="med"/>
              </a:ln>
            </p:spPr>
          </p:cxnSp>
          <p:sp>
            <p:nvSpPr>
              <p:cNvPr id="794" name="Shape 794"/>
              <p:cNvSpPr txBox="1"/>
              <p:nvPr/>
            </p:nvSpPr>
            <p:spPr>
              <a:xfrm>
                <a:off x="3594100" y="1001712"/>
                <a:ext cx="682625" cy="406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95" name="Shape 795"/>
              <p:cNvCxnSpPr/>
              <p:nvPr/>
            </p:nvCxnSpPr>
            <p:spPr>
              <a:xfrm rot="10800000">
                <a:off x="4506912" y="1409699"/>
                <a:ext cx="0" cy="323850"/>
              </a:xfrm>
              <a:prstGeom prst="straightConnector1">
                <a:avLst/>
              </a:prstGeom>
              <a:noFill/>
              <a:ln w="19075" cap="sq" cmpd="sng">
                <a:solidFill>
                  <a:srgbClr val="674EA7"/>
                </a:solidFill>
                <a:prstDash val="solid"/>
                <a:miter/>
                <a:headEnd type="none" w="med" len="med"/>
                <a:tailEnd type="none" w="med" len="med"/>
              </a:ln>
            </p:spPr>
          </p:cxnSp>
          <p:sp>
            <p:nvSpPr>
              <p:cNvPr id="796" name="Shape 796"/>
              <p:cNvSpPr txBox="1"/>
              <p:nvPr/>
            </p:nvSpPr>
            <p:spPr>
              <a:xfrm>
                <a:off x="4324350" y="1001712"/>
                <a:ext cx="682625" cy="406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97" name="Shape 797"/>
              <p:cNvCxnSpPr/>
              <p:nvPr/>
            </p:nvCxnSpPr>
            <p:spPr>
              <a:xfrm rot="10800000">
                <a:off x="6869111" y="1409699"/>
                <a:ext cx="0" cy="323850"/>
              </a:xfrm>
              <a:prstGeom prst="straightConnector1">
                <a:avLst/>
              </a:prstGeom>
              <a:noFill/>
              <a:ln w="19075" cap="sq" cmpd="sng">
                <a:solidFill>
                  <a:srgbClr val="674EA7"/>
                </a:solidFill>
                <a:prstDash val="solid"/>
                <a:miter/>
                <a:headEnd type="none" w="med" len="med"/>
                <a:tailEnd type="none" w="med" len="med"/>
              </a:ln>
            </p:spPr>
          </p:cxnSp>
          <p:sp>
            <p:nvSpPr>
              <p:cNvPr id="798" name="Shape 798"/>
              <p:cNvSpPr txBox="1"/>
              <p:nvPr/>
            </p:nvSpPr>
            <p:spPr>
              <a:xfrm>
                <a:off x="6686550" y="1001712"/>
                <a:ext cx="682625" cy="406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799" name="Shape 799"/>
              <p:cNvCxnSpPr/>
              <p:nvPr/>
            </p:nvCxnSpPr>
            <p:spPr>
              <a:xfrm rot="10800000">
                <a:off x="4167187" y="1962149"/>
                <a:ext cx="0" cy="323850"/>
              </a:xfrm>
              <a:prstGeom prst="straightConnector1">
                <a:avLst/>
              </a:prstGeom>
              <a:noFill/>
              <a:ln w="19075" cap="sq" cmpd="sng">
                <a:solidFill>
                  <a:srgbClr val="674EA7"/>
                </a:solidFill>
                <a:prstDash val="solid"/>
                <a:miter/>
                <a:headEnd type="none" w="med" len="med"/>
                <a:tailEnd type="none" w="med" len="med"/>
              </a:ln>
            </p:spPr>
          </p:cxnSp>
          <p:sp>
            <p:nvSpPr>
              <p:cNvPr id="800" name="Shape 800"/>
              <p:cNvSpPr txBox="1"/>
              <p:nvPr/>
            </p:nvSpPr>
            <p:spPr>
              <a:xfrm>
                <a:off x="3973512" y="2136775"/>
                <a:ext cx="682625" cy="406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cxnSp>
            <p:nvCxnSpPr>
              <p:cNvPr id="801" name="Shape 801"/>
              <p:cNvCxnSpPr/>
              <p:nvPr/>
            </p:nvCxnSpPr>
            <p:spPr>
              <a:xfrm rot="10800000">
                <a:off x="7208836" y="1962149"/>
                <a:ext cx="0" cy="323850"/>
              </a:xfrm>
              <a:prstGeom prst="straightConnector1">
                <a:avLst/>
              </a:prstGeom>
              <a:noFill/>
              <a:ln w="19075" cap="sq" cmpd="sng">
                <a:solidFill>
                  <a:srgbClr val="674EA7"/>
                </a:solidFill>
                <a:prstDash val="solid"/>
                <a:miter/>
                <a:headEnd type="none" w="med" len="med"/>
                <a:tailEnd type="none" w="med" len="med"/>
              </a:ln>
            </p:spPr>
          </p:cxnSp>
          <p:sp>
            <p:nvSpPr>
              <p:cNvPr id="802" name="Shape 802"/>
              <p:cNvSpPr txBox="1"/>
              <p:nvPr/>
            </p:nvSpPr>
            <p:spPr>
              <a:xfrm>
                <a:off x="7015161" y="2136775"/>
                <a:ext cx="682625" cy="406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4EA7"/>
                  </a:buClr>
                  <a:buSzPct val="25000"/>
                  <a:buFont typeface="Courier New"/>
                  <a:buNone/>
                </a:pPr>
                <a:r>
                  <a:rPr lang="en-US" sz="2400" b="1" i="0" u="none">
                    <a:solidFill>
                      <a:srgbClr val="674EA7"/>
                    </a:solidFill>
                    <a:latin typeface="Courier New"/>
                    <a:ea typeface="Courier New"/>
                    <a:cs typeface="Courier New"/>
                    <a:sym typeface="Courier New"/>
                  </a:rPr>
                  <a:t>CH</a:t>
                </a:r>
                <a:r>
                  <a:rPr lang="en-US" sz="2400" b="1" i="0" u="none" baseline="-25000">
                    <a:solidFill>
                      <a:srgbClr val="674EA7"/>
                    </a:solidFill>
                    <a:latin typeface="Courier New"/>
                    <a:ea typeface="Courier New"/>
                    <a:cs typeface="Courier New"/>
                    <a:sym typeface="Courier New"/>
                  </a:rPr>
                  <a:t>3</a:t>
                </a:r>
              </a:p>
            </p:txBody>
          </p:sp>
        </p:grpSp>
      </p:grpSp>
      <p:grpSp>
        <p:nvGrpSpPr>
          <p:cNvPr id="803" name="Shape 803"/>
          <p:cNvGrpSpPr/>
          <p:nvPr/>
        </p:nvGrpSpPr>
        <p:grpSpPr>
          <a:xfrm>
            <a:off x="0" y="2835275"/>
            <a:ext cx="9142411" cy="1360487"/>
            <a:chOff x="0" y="2835275"/>
            <a:chExt cx="9142411" cy="1360487"/>
          </a:xfrm>
        </p:grpSpPr>
        <p:grpSp>
          <p:nvGrpSpPr>
            <p:cNvPr id="804" name="Shape 804"/>
            <p:cNvGrpSpPr/>
            <p:nvPr/>
          </p:nvGrpSpPr>
          <p:grpSpPr>
            <a:xfrm>
              <a:off x="4368800" y="2835275"/>
              <a:ext cx="4063998" cy="501650"/>
              <a:chOff x="4368800" y="2835275"/>
              <a:chExt cx="4063998" cy="501650"/>
            </a:xfrm>
          </p:grpSpPr>
          <p:sp>
            <p:nvSpPr>
              <p:cNvPr id="805" name="Shape 805"/>
              <p:cNvSpPr/>
              <p:nvPr/>
            </p:nvSpPr>
            <p:spPr>
              <a:xfrm>
                <a:off x="4368800" y="2835275"/>
                <a:ext cx="430212" cy="501650"/>
              </a:xfrm>
              <a:prstGeom prst="downArrow">
                <a:avLst>
                  <a:gd name="adj1" fmla="val 12343"/>
                  <a:gd name="adj2" fmla="val 5400"/>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806" name="Shape 806"/>
              <p:cNvSpPr txBox="1"/>
              <p:nvPr/>
            </p:nvSpPr>
            <p:spPr>
              <a:xfrm>
                <a:off x="4887912" y="2898775"/>
                <a:ext cx="3544886" cy="3730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2400" b="0" i="0" u="none">
                    <a:solidFill>
                      <a:srgbClr val="000000"/>
                    </a:solidFill>
                    <a:latin typeface="Calibri"/>
                    <a:ea typeface="Calibri"/>
                    <a:cs typeface="Calibri"/>
                    <a:sym typeface="Calibri"/>
                  </a:rPr>
                  <a:t>Bisulfite treatment</a:t>
                </a:r>
              </a:p>
            </p:txBody>
          </p:sp>
        </p:grpSp>
        <p:sp>
          <p:nvSpPr>
            <p:cNvPr id="807" name="Shape 807"/>
            <p:cNvSpPr txBox="1"/>
            <p:nvPr/>
          </p:nvSpPr>
          <p:spPr>
            <a:xfrm>
              <a:off x="0" y="3738562"/>
              <a:ext cx="9142411" cy="457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333399"/>
                </a:buClr>
                <a:buSzPct val="25000"/>
                <a:buFont typeface="Courier New"/>
                <a:buNone/>
              </a:pPr>
              <a:r>
                <a:rPr lang="en-US" sz="2400" b="1" i="0" u="none">
                  <a:solidFill>
                    <a:srgbClr val="333399"/>
                  </a:solidFill>
                  <a:latin typeface="Courier New"/>
                  <a:ea typeface="Courier New"/>
                  <a:cs typeface="Courier New"/>
                  <a:sym typeface="Courier New"/>
                </a:rPr>
                <a:t>GG</a:t>
              </a:r>
              <a:r>
                <a:rPr lang="en-US" sz="2400" b="1" i="0" u="none">
                  <a:solidFill>
                    <a:srgbClr val="00A801"/>
                  </a:solidFill>
                  <a:latin typeface="Courier New"/>
                  <a:ea typeface="Courier New"/>
                  <a:cs typeface="Courier New"/>
                  <a:sym typeface="Courier New"/>
                </a:rPr>
                <a:t>U</a:t>
              </a:r>
              <a:r>
                <a:rPr lang="en-US" sz="2400" b="1" i="0" u="none">
                  <a:solidFill>
                    <a:srgbClr val="980000"/>
                  </a:solidFill>
                  <a:latin typeface="Courier New"/>
                  <a:ea typeface="Courier New"/>
                  <a:cs typeface="Courier New"/>
                  <a:sym typeface="Courier New"/>
                </a:rPr>
                <a:t>G</a:t>
              </a:r>
              <a:r>
                <a:rPr lang="en-US" sz="2400" b="1" i="0" u="none">
                  <a:solidFill>
                    <a:srgbClr val="333399"/>
                  </a:solidFill>
                  <a:latin typeface="Courier New"/>
                  <a:ea typeface="Courier New"/>
                  <a:cs typeface="Courier New"/>
                  <a:sym typeface="Courier New"/>
                </a:rPr>
                <a:t>GGATTG</a:t>
              </a:r>
              <a:r>
                <a:rPr lang="en-US" sz="2400" b="1" i="0" u="none">
                  <a:solidFill>
                    <a:srgbClr val="00A801"/>
                  </a:solidFill>
                  <a:latin typeface="Courier New"/>
                  <a:ea typeface="Courier New"/>
                  <a:cs typeface="Courier New"/>
                  <a:sym typeface="Courier New"/>
                </a:rPr>
                <a:t>U</a:t>
              </a:r>
              <a:r>
                <a:rPr lang="en-US" sz="2400" b="1" i="0" u="none">
                  <a:solidFill>
                    <a:srgbClr val="000000"/>
                  </a:solidFill>
                  <a:latin typeface="Courier New"/>
                  <a:ea typeface="Courier New"/>
                  <a:cs typeface="Courier New"/>
                  <a:sym typeface="Courier New"/>
                </a:rPr>
                <a:t>G</a:t>
              </a:r>
              <a:r>
                <a:rPr lang="en-US" sz="2400" b="1" i="0" u="none">
                  <a:solidFill>
                    <a:srgbClr val="00A801"/>
                  </a:solidFill>
                  <a:latin typeface="Courier New"/>
                  <a:ea typeface="Courier New"/>
                  <a:cs typeface="Courier New"/>
                  <a:sym typeface="Courier New"/>
                </a:rPr>
                <a:t>U</a:t>
              </a:r>
              <a:r>
                <a:rPr lang="en-US" sz="2400" b="1" i="0" u="none">
                  <a:solidFill>
                    <a:srgbClr val="000000"/>
                  </a:solidFill>
                  <a:latin typeface="Courier New"/>
                  <a:ea typeface="Courier New"/>
                  <a:cs typeface="Courier New"/>
                  <a:sym typeface="Courier New"/>
                </a:rPr>
                <a:t>G</a:t>
              </a:r>
              <a:r>
                <a:rPr lang="en-US" sz="2400" b="1" i="0" u="none">
                  <a:solidFill>
                    <a:srgbClr val="333399"/>
                  </a:solidFill>
                  <a:latin typeface="Courier New"/>
                  <a:ea typeface="Courier New"/>
                  <a:cs typeface="Courier New"/>
                  <a:sym typeface="Courier New"/>
                </a:rPr>
                <a:t>TTAGAT</a:t>
              </a:r>
              <a:r>
                <a:rPr lang="en-US" sz="2400" b="1" i="0" u="none">
                  <a:solidFill>
                    <a:srgbClr val="000000"/>
                  </a:solidFill>
                  <a:latin typeface="Courier New"/>
                  <a:ea typeface="Courier New"/>
                  <a:cs typeface="Courier New"/>
                  <a:sym typeface="Courier New"/>
                </a:rPr>
                <a:t>CGCGCG</a:t>
              </a:r>
              <a:r>
                <a:rPr lang="en-US" sz="2400" b="1" i="0" u="none">
                  <a:solidFill>
                    <a:srgbClr val="00A801"/>
                  </a:solidFill>
                  <a:latin typeface="Courier New"/>
                  <a:ea typeface="Courier New"/>
                  <a:cs typeface="Courier New"/>
                  <a:sym typeface="Courier New"/>
                </a:rPr>
                <a:t>U</a:t>
              </a:r>
              <a:r>
                <a:rPr lang="en-US" sz="2400" b="1" i="0" u="none">
                  <a:solidFill>
                    <a:srgbClr val="333399"/>
                  </a:solidFill>
                  <a:latin typeface="Courier New"/>
                  <a:ea typeface="Courier New"/>
                  <a:cs typeface="Courier New"/>
                  <a:sym typeface="Courier New"/>
                </a:rPr>
                <a:t>TTATG</a:t>
              </a:r>
              <a:r>
                <a:rPr lang="en-US" sz="2400" b="1" i="0" u="none">
                  <a:solidFill>
                    <a:srgbClr val="00A801"/>
                  </a:solidFill>
                  <a:latin typeface="Courier New"/>
                  <a:ea typeface="Courier New"/>
                  <a:cs typeface="Courier New"/>
                  <a:sym typeface="Courier New"/>
                </a:rPr>
                <a:t>U</a:t>
              </a:r>
              <a:r>
                <a:rPr lang="en-US" sz="2400" b="1" i="0" u="none">
                  <a:solidFill>
                    <a:srgbClr val="333399"/>
                  </a:solidFill>
                  <a:latin typeface="Courier New"/>
                  <a:ea typeface="Courier New"/>
                  <a:cs typeface="Courier New"/>
                  <a:sym typeface="Courier New"/>
                </a:rPr>
                <a:t>TAG</a:t>
              </a:r>
              <a:r>
                <a:rPr lang="en-US" sz="2400" b="1" i="0" u="none">
                  <a:solidFill>
                    <a:srgbClr val="00A801"/>
                  </a:solidFill>
                  <a:latin typeface="Courier New"/>
                  <a:ea typeface="Courier New"/>
                  <a:cs typeface="Courier New"/>
                  <a:sym typeface="Courier New"/>
                </a:rPr>
                <a:t>U</a:t>
              </a:r>
              <a:r>
                <a:rPr lang="en-US" sz="2400" b="1" i="0" u="none">
                  <a:solidFill>
                    <a:srgbClr val="000000"/>
                  </a:solidFill>
                  <a:latin typeface="Courier New"/>
                  <a:ea typeface="Courier New"/>
                  <a:cs typeface="Courier New"/>
                  <a:sym typeface="Courier New"/>
                </a:rPr>
                <a:t>CGCG</a:t>
              </a:r>
              <a:r>
                <a:rPr lang="en-US" sz="2400" b="1" i="0" u="none">
                  <a:solidFill>
                    <a:srgbClr val="00A801"/>
                  </a:solidFill>
                  <a:latin typeface="Courier New"/>
                  <a:ea typeface="Courier New"/>
                  <a:cs typeface="Courier New"/>
                  <a:sym typeface="Courier New"/>
                </a:rPr>
                <a:t>U</a:t>
              </a:r>
              <a:r>
                <a:rPr lang="en-US" sz="2400" b="1" i="0" u="none">
                  <a:solidFill>
                    <a:srgbClr val="333399"/>
                  </a:solidFill>
                  <a:latin typeface="Courier New"/>
                  <a:ea typeface="Courier New"/>
                  <a:cs typeface="Courier New"/>
                  <a:sym typeface="Courier New"/>
                </a:rPr>
                <a:t>TGATAG</a:t>
              </a:r>
              <a:r>
                <a:rPr lang="en-US" sz="2400" b="1" i="0" u="none">
                  <a:solidFill>
                    <a:srgbClr val="00A801"/>
                  </a:solidFill>
                  <a:latin typeface="Courier New"/>
                  <a:ea typeface="Courier New"/>
                  <a:cs typeface="Courier New"/>
                  <a:sym typeface="Courier New"/>
                </a:rPr>
                <a:t>C</a:t>
              </a:r>
            </a:p>
          </p:txBody>
        </p:sp>
      </p:grpSp>
      <p:grpSp>
        <p:nvGrpSpPr>
          <p:cNvPr id="808" name="Shape 808"/>
          <p:cNvGrpSpPr/>
          <p:nvPr/>
        </p:nvGrpSpPr>
        <p:grpSpPr>
          <a:xfrm>
            <a:off x="1217612" y="4471987"/>
            <a:ext cx="6704011" cy="1373187"/>
            <a:chOff x="1217612" y="4471987"/>
            <a:chExt cx="6704011" cy="1373187"/>
          </a:xfrm>
        </p:grpSpPr>
        <p:sp>
          <p:nvSpPr>
            <p:cNvPr id="809" name="Shape 809"/>
            <p:cNvSpPr/>
            <p:nvPr/>
          </p:nvSpPr>
          <p:spPr>
            <a:xfrm>
              <a:off x="4356100" y="4471987"/>
              <a:ext cx="430212" cy="501650"/>
            </a:xfrm>
            <a:prstGeom prst="downArrow">
              <a:avLst>
                <a:gd name="adj1" fmla="val 12343"/>
                <a:gd name="adj2" fmla="val 5400"/>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810" name="Shape 810"/>
            <p:cNvSpPr txBox="1"/>
            <p:nvPr/>
          </p:nvSpPr>
          <p:spPr>
            <a:xfrm>
              <a:off x="1217612" y="5137150"/>
              <a:ext cx="6704011" cy="708024"/>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2400" b="0" i="0" u="none">
                  <a:solidFill>
                    <a:srgbClr val="000000"/>
                  </a:solidFill>
                  <a:latin typeface="Calibri"/>
                  <a:ea typeface="Calibri"/>
                  <a:cs typeface="Calibri"/>
                  <a:sym typeface="Calibri"/>
                </a:rPr>
                <a:t>Sequence and compare to reference</a:t>
              </a:r>
            </a:p>
          </p:txBody>
        </p:sp>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6"/>
        <p:cNvGrpSpPr/>
        <p:nvPr/>
      </p:nvGrpSpPr>
      <p:grpSpPr>
        <a:xfrm>
          <a:off x="0" y="0"/>
          <a:ext cx="0" cy="0"/>
          <a:chOff x="0" y="0"/>
          <a:chExt cx="0" cy="0"/>
        </a:xfrm>
      </p:grpSpPr>
      <p:sp>
        <p:nvSpPr>
          <p:cNvPr id="817" name="Shape 817"/>
          <p:cNvSpPr txBox="1"/>
          <p:nvPr/>
        </p:nvSpPr>
        <p:spPr>
          <a:xfrm>
            <a:off x="684212" y="0"/>
            <a:ext cx="7772400" cy="914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TF motifs vs ChIP-seq peaks</a:t>
            </a:r>
          </a:p>
        </p:txBody>
      </p:sp>
      <p:grpSp>
        <p:nvGrpSpPr>
          <p:cNvPr id="818" name="Shape 818"/>
          <p:cNvGrpSpPr/>
          <p:nvPr/>
        </p:nvGrpSpPr>
        <p:grpSpPr>
          <a:xfrm>
            <a:off x="471487" y="958850"/>
            <a:ext cx="5280025" cy="2052637"/>
            <a:chOff x="471487" y="958850"/>
            <a:chExt cx="5280025" cy="2052637"/>
          </a:xfrm>
        </p:grpSpPr>
        <p:pic>
          <p:nvPicPr>
            <p:cNvPr id="819" name="Shape 819"/>
            <p:cNvPicPr preferRelativeResize="0"/>
            <p:nvPr/>
          </p:nvPicPr>
          <p:blipFill rotWithShape="1">
            <a:blip r:embed="rId3">
              <a:alphaModFix/>
            </a:blip>
            <a:srcRect/>
            <a:stretch/>
          </p:blipFill>
          <p:spPr>
            <a:xfrm>
              <a:off x="471487" y="958850"/>
              <a:ext cx="5280025" cy="1389061"/>
            </a:xfrm>
            <a:prstGeom prst="rect">
              <a:avLst/>
            </a:prstGeom>
            <a:noFill/>
            <a:ln>
              <a:noFill/>
            </a:ln>
          </p:spPr>
        </p:pic>
        <p:sp>
          <p:nvSpPr>
            <p:cNvPr id="820" name="Shape 820"/>
            <p:cNvSpPr txBox="1"/>
            <p:nvPr/>
          </p:nvSpPr>
          <p:spPr>
            <a:xfrm>
              <a:off x="630237" y="2447925"/>
              <a:ext cx="4949825" cy="563562"/>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2400" b="0" i="0" u="none">
                  <a:solidFill>
                    <a:srgbClr val="000000"/>
                  </a:solidFill>
                  <a:latin typeface="Calibri"/>
                  <a:ea typeface="Calibri"/>
                  <a:cs typeface="Calibri"/>
                  <a:sym typeface="Calibri"/>
                </a:rPr>
                <a:t>CTCF binding motif – 19 bases</a:t>
              </a:r>
            </a:p>
          </p:txBody>
        </p:sp>
      </p:grpSp>
      <p:grpSp>
        <p:nvGrpSpPr>
          <p:cNvPr id="821" name="Shape 821"/>
          <p:cNvGrpSpPr/>
          <p:nvPr/>
        </p:nvGrpSpPr>
        <p:grpSpPr>
          <a:xfrm>
            <a:off x="6124575" y="881062"/>
            <a:ext cx="2773361" cy="2270124"/>
            <a:chOff x="6124575" y="881062"/>
            <a:chExt cx="2773361" cy="2270124"/>
          </a:xfrm>
        </p:grpSpPr>
        <p:sp>
          <p:nvSpPr>
            <p:cNvPr id="822" name="Shape 822"/>
            <p:cNvSpPr/>
            <p:nvPr/>
          </p:nvSpPr>
          <p:spPr>
            <a:xfrm>
              <a:off x="6332537" y="881062"/>
              <a:ext cx="1116012" cy="1116012"/>
            </a:xfrm>
            <a:prstGeom prst="ellipse">
              <a:avLst/>
            </a:prstGeom>
            <a:solidFill>
              <a:srgbClr val="FF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823" name="Shape 823"/>
            <p:cNvSpPr/>
            <p:nvPr/>
          </p:nvSpPr>
          <p:spPr>
            <a:xfrm>
              <a:off x="6891336" y="1331912"/>
              <a:ext cx="698500" cy="696912"/>
            </a:xfrm>
            <a:prstGeom prst="ellipse">
              <a:avLst/>
            </a:prstGeom>
            <a:solidFill>
              <a:srgbClr val="FF6600"/>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824" name="Shape 824"/>
            <p:cNvSpPr txBox="1"/>
            <p:nvPr/>
          </p:nvSpPr>
          <p:spPr>
            <a:xfrm>
              <a:off x="6124575" y="2238375"/>
              <a:ext cx="2773361" cy="91281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2400" b="0" i="0" u="none">
                  <a:solidFill>
                    <a:srgbClr val="000000"/>
                  </a:solidFill>
                  <a:latin typeface="Calibri"/>
                  <a:ea typeface="Calibri"/>
                  <a:cs typeface="Calibri"/>
                  <a:sym typeface="Calibri"/>
                </a:rPr>
                <a:t>ChIP-seq sonication fragment 200 bases</a:t>
              </a:r>
            </a:p>
          </p:txBody>
        </p:sp>
      </p:grpSp>
      <p:sp>
        <p:nvSpPr>
          <p:cNvPr id="825" name="Shape 825"/>
          <p:cNvSpPr txBox="1"/>
          <p:nvPr/>
        </p:nvSpPr>
        <p:spPr>
          <a:xfrm>
            <a:off x="565150" y="3722687"/>
            <a:ext cx="3024187" cy="2227262"/>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urier New"/>
              <a:buNone/>
            </a:pPr>
            <a:r>
              <a:rPr lang="en-US" sz="2400" b="0" i="0" u="none">
                <a:solidFill>
                  <a:srgbClr val="000000"/>
                </a:solidFill>
                <a:latin typeface="Courier New"/>
                <a:ea typeface="Courier New"/>
                <a:cs typeface="Courier New"/>
                <a:sym typeface="Courier New"/>
              </a:rPr>
              <a:t>ATTTAGTTCCCTAGATCTGATCTAATCATCGGATCTATAGCCGATCGTAG</a:t>
            </a:r>
          </a:p>
          <a:p>
            <a:pPr marL="0" marR="0" lvl="0" indent="0" algn="l" rtl="0">
              <a:lnSpc>
                <a:spcPct val="100000"/>
              </a:lnSpc>
              <a:spcBef>
                <a:spcPts val="0"/>
              </a:spcBef>
              <a:spcAft>
                <a:spcPts val="0"/>
              </a:spcAft>
              <a:buClr>
                <a:srgbClr val="000000"/>
              </a:buClr>
              <a:buSzPct val="25000"/>
              <a:buFont typeface="Calibri"/>
              <a:buNone/>
            </a:pPr>
            <a:r>
              <a:rPr lang="en-US" sz="2400" b="0" i="0" u="none">
                <a:solidFill>
                  <a:srgbClr val="000000"/>
                </a:solidFill>
                <a:latin typeface="Calibri"/>
                <a:ea typeface="Calibri"/>
                <a:cs typeface="Calibri"/>
                <a:sym typeface="Calibri"/>
              </a:rPr>
              <a:t>Read length 50 bases</a:t>
            </a:r>
          </a:p>
        </p:txBody>
      </p:sp>
      <p:grpSp>
        <p:nvGrpSpPr>
          <p:cNvPr id="826" name="Shape 826"/>
          <p:cNvGrpSpPr/>
          <p:nvPr/>
        </p:nvGrpSpPr>
        <p:grpSpPr>
          <a:xfrm>
            <a:off x="5062537" y="3922712"/>
            <a:ext cx="4029074" cy="449262"/>
            <a:chOff x="5062537" y="3922712"/>
            <a:chExt cx="4029074" cy="449262"/>
          </a:xfrm>
        </p:grpSpPr>
        <p:cxnSp>
          <p:nvCxnSpPr>
            <p:cNvPr id="827" name="Shape 827"/>
            <p:cNvCxnSpPr/>
            <p:nvPr/>
          </p:nvCxnSpPr>
          <p:spPr>
            <a:xfrm>
              <a:off x="5062537" y="4121150"/>
              <a:ext cx="2359025" cy="0"/>
            </a:xfrm>
            <a:prstGeom prst="straightConnector1">
              <a:avLst/>
            </a:prstGeom>
            <a:noFill/>
            <a:ln w="114475" cap="sq" cmpd="sng">
              <a:solidFill>
                <a:srgbClr val="00FF00"/>
              </a:solidFill>
              <a:prstDash val="solid"/>
              <a:miter/>
              <a:headEnd type="none" w="med" len="med"/>
              <a:tailEnd type="none" w="med" len="med"/>
            </a:ln>
          </p:spPr>
        </p:cxnSp>
        <p:sp>
          <p:nvSpPr>
            <p:cNvPr id="828" name="Shape 828"/>
            <p:cNvSpPr txBox="1"/>
            <p:nvPr/>
          </p:nvSpPr>
          <p:spPr>
            <a:xfrm>
              <a:off x="8394700" y="3922712"/>
              <a:ext cx="696912" cy="449262"/>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FF00"/>
                </a:buClr>
                <a:buSzPct val="25000"/>
                <a:buFont typeface="Calibri"/>
                <a:buNone/>
              </a:pPr>
              <a:r>
                <a:rPr lang="en-US" sz="1800" b="0" i="0" u="none">
                  <a:solidFill>
                    <a:srgbClr val="00FF00"/>
                  </a:solidFill>
                  <a:latin typeface="Calibri"/>
                  <a:ea typeface="Calibri"/>
                  <a:cs typeface="Calibri"/>
                  <a:sym typeface="Calibri"/>
                </a:rPr>
                <a:t>peak</a:t>
              </a:r>
            </a:p>
          </p:txBody>
        </p:sp>
      </p:grpSp>
      <p:grpSp>
        <p:nvGrpSpPr>
          <p:cNvPr id="829" name="Shape 829"/>
          <p:cNvGrpSpPr/>
          <p:nvPr/>
        </p:nvGrpSpPr>
        <p:grpSpPr>
          <a:xfrm>
            <a:off x="4183062" y="4427537"/>
            <a:ext cx="4879974" cy="1239836"/>
            <a:chOff x="4183062" y="4427537"/>
            <a:chExt cx="4879974" cy="1239836"/>
          </a:xfrm>
        </p:grpSpPr>
        <p:grpSp>
          <p:nvGrpSpPr>
            <p:cNvPr id="830" name="Shape 830"/>
            <p:cNvGrpSpPr/>
            <p:nvPr/>
          </p:nvGrpSpPr>
          <p:grpSpPr>
            <a:xfrm>
              <a:off x="4183062" y="4427537"/>
              <a:ext cx="4879974" cy="1239836"/>
              <a:chOff x="4183062" y="4427537"/>
              <a:chExt cx="4879974" cy="1239836"/>
            </a:xfrm>
          </p:grpSpPr>
          <p:cxnSp>
            <p:nvCxnSpPr>
              <p:cNvPr id="831" name="Shape 831"/>
              <p:cNvCxnSpPr/>
              <p:nvPr/>
            </p:nvCxnSpPr>
            <p:spPr>
              <a:xfrm>
                <a:off x="4183062" y="5008562"/>
                <a:ext cx="4210049" cy="0"/>
              </a:xfrm>
              <a:prstGeom prst="straightConnector1">
                <a:avLst/>
              </a:prstGeom>
              <a:noFill/>
              <a:ln w="114475" cap="sq" cmpd="sng">
                <a:solidFill>
                  <a:srgbClr val="BBE0E3"/>
                </a:solidFill>
                <a:prstDash val="solid"/>
                <a:miter/>
                <a:headEnd type="none" w="med" len="med"/>
                <a:tailEnd type="none" w="med" len="med"/>
              </a:ln>
            </p:spPr>
          </p:cxnSp>
          <p:cxnSp>
            <p:nvCxnSpPr>
              <p:cNvPr id="832" name="Shape 832"/>
              <p:cNvCxnSpPr/>
              <p:nvPr/>
            </p:nvCxnSpPr>
            <p:spPr>
              <a:xfrm>
                <a:off x="6121400" y="5008562"/>
                <a:ext cx="331786" cy="0"/>
              </a:xfrm>
              <a:prstGeom prst="straightConnector1">
                <a:avLst/>
              </a:prstGeom>
              <a:noFill/>
              <a:ln w="114475" cap="sq" cmpd="sng">
                <a:solidFill>
                  <a:srgbClr val="000000"/>
                </a:solidFill>
                <a:prstDash val="solid"/>
                <a:miter/>
                <a:headEnd type="none" w="med" len="med"/>
                <a:tailEnd type="none" w="med" len="med"/>
              </a:ln>
            </p:spPr>
          </p:cxnSp>
          <p:cxnSp>
            <p:nvCxnSpPr>
              <p:cNvPr id="833" name="Shape 833"/>
              <p:cNvCxnSpPr/>
              <p:nvPr/>
            </p:nvCxnSpPr>
            <p:spPr>
              <a:xfrm>
                <a:off x="7827961" y="4852987"/>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34" name="Shape 834"/>
              <p:cNvCxnSpPr/>
              <p:nvPr/>
            </p:nvCxnSpPr>
            <p:spPr>
              <a:xfrm>
                <a:off x="4187825" y="5545137"/>
                <a:ext cx="4198937" cy="0"/>
              </a:xfrm>
              <a:prstGeom prst="straightConnector1">
                <a:avLst/>
              </a:prstGeom>
              <a:noFill/>
              <a:ln w="9525" cap="sq" cmpd="sng">
                <a:solidFill>
                  <a:srgbClr val="000000"/>
                </a:solidFill>
                <a:prstDash val="solid"/>
                <a:miter/>
                <a:headEnd type="triangle" w="lg" len="lg"/>
                <a:tailEnd type="triangle" w="lg" len="lg"/>
              </a:ln>
            </p:spPr>
          </p:cxnSp>
          <p:sp>
            <p:nvSpPr>
              <p:cNvPr id="835" name="Shape 835"/>
              <p:cNvSpPr txBox="1"/>
              <p:nvPr/>
            </p:nvSpPr>
            <p:spPr>
              <a:xfrm>
                <a:off x="5878512" y="5424487"/>
                <a:ext cx="922337" cy="242886"/>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800" b="0" i="0" u="none">
                    <a:solidFill>
                      <a:srgbClr val="000000"/>
                    </a:solidFill>
                    <a:latin typeface="Calibri"/>
                    <a:ea typeface="Calibri"/>
                    <a:cs typeface="Calibri"/>
                    <a:sym typeface="Calibri"/>
                  </a:rPr>
                  <a:t>400 bp</a:t>
                </a:r>
              </a:p>
            </p:txBody>
          </p:sp>
          <p:cxnSp>
            <p:nvCxnSpPr>
              <p:cNvPr id="836" name="Shape 836"/>
              <p:cNvCxnSpPr/>
              <p:nvPr/>
            </p:nvCxnSpPr>
            <p:spPr>
              <a:xfrm>
                <a:off x="6086475" y="5143500"/>
                <a:ext cx="403225" cy="0"/>
              </a:xfrm>
              <a:prstGeom prst="straightConnector1">
                <a:avLst/>
              </a:prstGeom>
              <a:noFill/>
              <a:ln w="9525" cap="sq" cmpd="sng">
                <a:solidFill>
                  <a:srgbClr val="000000"/>
                </a:solidFill>
                <a:prstDash val="solid"/>
                <a:miter/>
                <a:headEnd type="triangle" w="lg" len="lg"/>
                <a:tailEnd type="triangle" w="lg" len="lg"/>
              </a:ln>
            </p:spPr>
          </p:cxnSp>
          <p:sp>
            <p:nvSpPr>
              <p:cNvPr id="837" name="Shape 837"/>
              <p:cNvSpPr txBox="1"/>
              <p:nvPr/>
            </p:nvSpPr>
            <p:spPr>
              <a:xfrm>
                <a:off x="5827712" y="5038725"/>
                <a:ext cx="922337" cy="242886"/>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800" b="0" i="0" u="none">
                    <a:solidFill>
                      <a:srgbClr val="000000"/>
                    </a:solidFill>
                    <a:latin typeface="Calibri"/>
                    <a:ea typeface="Calibri"/>
                    <a:cs typeface="Calibri"/>
                    <a:sym typeface="Calibri"/>
                  </a:rPr>
                  <a:t>19 bp</a:t>
                </a:r>
              </a:p>
            </p:txBody>
          </p:sp>
          <p:cxnSp>
            <p:nvCxnSpPr>
              <p:cNvPr id="838" name="Shape 838"/>
              <p:cNvCxnSpPr/>
              <p:nvPr/>
            </p:nvCxnSpPr>
            <p:spPr>
              <a:xfrm>
                <a:off x="4922837" y="4852987"/>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39" name="Shape 839"/>
              <p:cNvCxnSpPr/>
              <p:nvPr/>
            </p:nvCxnSpPr>
            <p:spPr>
              <a:xfrm>
                <a:off x="4437062" y="4781550"/>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0" name="Shape 840"/>
              <p:cNvCxnSpPr/>
              <p:nvPr/>
            </p:nvCxnSpPr>
            <p:spPr>
              <a:xfrm>
                <a:off x="5826125" y="4856162"/>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1" name="Shape 841"/>
              <p:cNvCxnSpPr/>
              <p:nvPr/>
            </p:nvCxnSpPr>
            <p:spPr>
              <a:xfrm>
                <a:off x="7280275" y="4781550"/>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2" name="Shape 842"/>
              <p:cNvCxnSpPr/>
              <p:nvPr/>
            </p:nvCxnSpPr>
            <p:spPr>
              <a:xfrm>
                <a:off x="4187825" y="4852987"/>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3" name="Shape 843"/>
              <p:cNvCxnSpPr/>
              <p:nvPr/>
            </p:nvCxnSpPr>
            <p:spPr>
              <a:xfrm>
                <a:off x="6121400" y="4775200"/>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4" name="Shape 844"/>
              <p:cNvCxnSpPr/>
              <p:nvPr/>
            </p:nvCxnSpPr>
            <p:spPr>
              <a:xfrm>
                <a:off x="6667500" y="4857750"/>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5" name="Shape 845"/>
              <p:cNvCxnSpPr/>
              <p:nvPr/>
            </p:nvCxnSpPr>
            <p:spPr>
              <a:xfrm>
                <a:off x="5387975" y="4779962"/>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6" name="Shape 846"/>
              <p:cNvCxnSpPr/>
              <p:nvPr/>
            </p:nvCxnSpPr>
            <p:spPr>
              <a:xfrm>
                <a:off x="6578600" y="4679950"/>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7" name="Shape 847"/>
              <p:cNvCxnSpPr/>
              <p:nvPr/>
            </p:nvCxnSpPr>
            <p:spPr>
              <a:xfrm>
                <a:off x="5954712" y="4687887"/>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8" name="Shape 848"/>
              <p:cNvCxnSpPr/>
              <p:nvPr/>
            </p:nvCxnSpPr>
            <p:spPr>
              <a:xfrm>
                <a:off x="4922837" y="4694237"/>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49" name="Shape 849"/>
              <p:cNvCxnSpPr/>
              <p:nvPr/>
            </p:nvCxnSpPr>
            <p:spPr>
              <a:xfrm>
                <a:off x="6905625" y="4584700"/>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50" name="Shape 850"/>
              <p:cNvCxnSpPr/>
              <p:nvPr/>
            </p:nvCxnSpPr>
            <p:spPr>
              <a:xfrm>
                <a:off x="6405562" y="4506912"/>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51" name="Shape 851"/>
              <p:cNvCxnSpPr/>
              <p:nvPr/>
            </p:nvCxnSpPr>
            <p:spPr>
              <a:xfrm>
                <a:off x="5246687" y="4500562"/>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52" name="Shape 852"/>
              <p:cNvCxnSpPr/>
              <p:nvPr/>
            </p:nvCxnSpPr>
            <p:spPr>
              <a:xfrm>
                <a:off x="5792787" y="4583112"/>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53" name="Shape 853"/>
              <p:cNvCxnSpPr/>
              <p:nvPr/>
            </p:nvCxnSpPr>
            <p:spPr>
              <a:xfrm>
                <a:off x="5826125" y="4427537"/>
                <a:ext cx="565149" cy="0"/>
              </a:xfrm>
              <a:prstGeom prst="straightConnector1">
                <a:avLst/>
              </a:prstGeom>
              <a:noFill/>
              <a:ln w="38150" cap="sq" cmpd="sng">
                <a:solidFill>
                  <a:srgbClr val="333399"/>
                </a:solidFill>
                <a:prstDash val="solid"/>
                <a:miter/>
                <a:headEnd type="none" w="med" len="med"/>
                <a:tailEnd type="none" w="med" len="med"/>
              </a:ln>
            </p:spPr>
          </p:cxnSp>
          <p:cxnSp>
            <p:nvCxnSpPr>
              <p:cNvPr id="854" name="Shape 854"/>
              <p:cNvCxnSpPr/>
              <p:nvPr/>
            </p:nvCxnSpPr>
            <p:spPr>
              <a:xfrm>
                <a:off x="5064125" y="4584700"/>
                <a:ext cx="565149" cy="0"/>
              </a:xfrm>
              <a:prstGeom prst="straightConnector1">
                <a:avLst/>
              </a:prstGeom>
              <a:noFill/>
              <a:ln w="38150" cap="sq" cmpd="sng">
                <a:solidFill>
                  <a:srgbClr val="333399"/>
                </a:solidFill>
                <a:prstDash val="solid"/>
                <a:miter/>
                <a:headEnd type="none" w="med" len="med"/>
                <a:tailEnd type="none" w="med" len="med"/>
              </a:ln>
            </p:spPr>
          </p:cxnSp>
          <p:sp>
            <p:nvSpPr>
              <p:cNvPr id="855" name="Shape 855"/>
              <p:cNvSpPr txBox="1"/>
              <p:nvPr/>
            </p:nvSpPr>
            <p:spPr>
              <a:xfrm>
                <a:off x="8364536" y="4830762"/>
                <a:ext cx="698500" cy="449262"/>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BBE0E3"/>
                  </a:buClr>
                  <a:buSzPct val="25000"/>
                  <a:buFont typeface="Calibri"/>
                  <a:buNone/>
                </a:pPr>
                <a:r>
                  <a:rPr lang="en-US" sz="1800" b="0" i="0" u="none">
                    <a:solidFill>
                      <a:srgbClr val="BBE0E3"/>
                    </a:solidFill>
                    <a:latin typeface="Calibri"/>
                    <a:ea typeface="Calibri"/>
                    <a:cs typeface="Calibri"/>
                    <a:sym typeface="Calibri"/>
                  </a:rPr>
                  <a:t>DNA</a:t>
                </a:r>
              </a:p>
            </p:txBody>
          </p:sp>
          <p:sp>
            <p:nvSpPr>
              <p:cNvPr id="856" name="Shape 856"/>
              <p:cNvSpPr txBox="1"/>
              <p:nvPr/>
            </p:nvSpPr>
            <p:spPr>
              <a:xfrm>
                <a:off x="8364536" y="5067300"/>
                <a:ext cx="698500" cy="449262"/>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1800" b="0" i="0" u="none">
                    <a:solidFill>
                      <a:srgbClr val="000000"/>
                    </a:solidFill>
                    <a:latin typeface="Calibri"/>
                    <a:ea typeface="Calibri"/>
                    <a:cs typeface="Calibri"/>
                    <a:sym typeface="Calibri"/>
                  </a:rPr>
                  <a:t>Motif</a:t>
                </a:r>
              </a:p>
            </p:txBody>
          </p:sp>
          <p:sp>
            <p:nvSpPr>
              <p:cNvPr id="857" name="Shape 857"/>
              <p:cNvSpPr txBox="1"/>
              <p:nvPr/>
            </p:nvSpPr>
            <p:spPr>
              <a:xfrm>
                <a:off x="8364536" y="4549775"/>
                <a:ext cx="698500" cy="449262"/>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333399"/>
                  </a:buClr>
                  <a:buSzPct val="25000"/>
                  <a:buFont typeface="Calibri"/>
                  <a:buNone/>
                </a:pPr>
                <a:r>
                  <a:rPr lang="en-US" sz="1800" b="0" i="0" u="none">
                    <a:solidFill>
                      <a:srgbClr val="333399"/>
                    </a:solidFill>
                    <a:latin typeface="Calibri"/>
                    <a:ea typeface="Calibri"/>
                    <a:cs typeface="Calibri"/>
                    <a:sym typeface="Calibri"/>
                  </a:rPr>
                  <a:t>reads</a:t>
                </a:r>
              </a:p>
            </p:txBody>
          </p:sp>
        </p:grpSp>
        <p:cxnSp>
          <p:nvCxnSpPr>
            <p:cNvPr id="858" name="Shape 858"/>
            <p:cNvCxnSpPr/>
            <p:nvPr/>
          </p:nvCxnSpPr>
          <p:spPr>
            <a:xfrm>
              <a:off x="7380286" y="4670425"/>
              <a:ext cx="565149" cy="0"/>
            </a:xfrm>
            <a:prstGeom prst="straightConnector1">
              <a:avLst/>
            </a:prstGeom>
            <a:noFill/>
            <a:ln w="38150" cap="sq" cmpd="sng">
              <a:solidFill>
                <a:srgbClr val="333399"/>
              </a:solidFill>
              <a:prstDash val="solid"/>
              <a:miter/>
              <a:headEnd type="none" w="med" len="med"/>
              <a:tailEnd type="none" w="med" len="med"/>
            </a:ln>
          </p:spPr>
        </p:cxnSp>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sp>
        <p:nvSpPr>
          <p:cNvPr id="256" name="Shape 256"/>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CC"/>
              </a:buClr>
              <a:buSzPct val="25000"/>
              <a:buFont typeface="Times New Roman"/>
              <a:buNone/>
            </a:pPr>
            <a:r>
              <a:rPr lang="en-US" sz="3600" b="1" i="1" u="none">
                <a:solidFill>
                  <a:srgbClr val="0000CC"/>
                </a:solidFill>
                <a:latin typeface="Times New Roman"/>
                <a:ea typeface="Times New Roman"/>
                <a:cs typeface="Times New Roman"/>
                <a:sym typeface="Times New Roman"/>
              </a:rPr>
              <a:t>Data source: ENCODE</a:t>
            </a:r>
          </a:p>
        </p:txBody>
      </p:sp>
      <p:sp>
        <p:nvSpPr>
          <p:cNvPr id="257" name="Shape 257"/>
          <p:cNvSpPr txBox="1"/>
          <p:nvPr/>
        </p:nvSpPr>
        <p:spPr>
          <a:xfrm>
            <a:off x="685800" y="2168525"/>
            <a:ext cx="7631112" cy="3997325"/>
          </a:xfrm>
          <a:prstGeom prst="rect">
            <a:avLst/>
          </a:prstGeom>
          <a:noFill/>
          <a:ln>
            <a:noFill/>
          </a:ln>
        </p:spPr>
        <p:txBody>
          <a:bodyPr lIns="91425" tIns="45700" rIns="91425" bIns="45700" anchor="t" anchorCtr="0">
            <a:noAutofit/>
          </a:bodyPr>
          <a:lstStyle/>
          <a:p>
            <a:pPr marL="341312" marR="0" lvl="0" indent="-341312" algn="just" rtl="0">
              <a:lnSpc>
                <a:spcPct val="120000"/>
              </a:lnSpc>
              <a:spcBef>
                <a:spcPts val="0"/>
              </a:spcBef>
              <a:spcAft>
                <a:spcPts val="0"/>
              </a:spcAft>
              <a:buClr>
                <a:srgbClr val="8D1C0B"/>
              </a:buClr>
              <a:buSzPct val="100000"/>
              <a:buFont typeface="Times New Roman"/>
              <a:buChar char="•"/>
            </a:pPr>
            <a:r>
              <a:rPr lang="en-US" sz="2400" b="0" i="0" u="none">
                <a:solidFill>
                  <a:srgbClr val="000000"/>
                </a:solidFill>
                <a:latin typeface="Times New Roman"/>
                <a:ea typeface="Times New Roman"/>
                <a:cs typeface="Times New Roman"/>
                <a:sym typeface="Times New Roman"/>
              </a:rPr>
              <a:t>Systematic analyses of transcription and regulatory mechanisms. </a:t>
            </a:r>
          </a:p>
          <a:p>
            <a:pPr marL="341312" marR="0" lvl="0" indent="-341312" algn="just" rtl="0">
              <a:lnSpc>
                <a:spcPct val="120000"/>
              </a:lnSpc>
              <a:spcBef>
                <a:spcPts val="600"/>
              </a:spcBef>
              <a:spcAft>
                <a:spcPts val="0"/>
              </a:spcAft>
              <a:buClr>
                <a:srgbClr val="8D1C0B"/>
              </a:buClr>
              <a:buSzPct val="100000"/>
              <a:buFont typeface="Times New Roman"/>
              <a:buChar char="•"/>
            </a:pPr>
            <a:r>
              <a:rPr lang="en-US" sz="2400" b="0" i="0" u="none">
                <a:solidFill>
                  <a:srgbClr val="000000"/>
                </a:solidFill>
                <a:latin typeface="Times New Roman"/>
                <a:ea typeface="Times New Roman"/>
                <a:cs typeface="Times New Roman"/>
                <a:sym typeface="Times New Roman"/>
              </a:rPr>
              <a:t>Started 2003</a:t>
            </a:r>
          </a:p>
          <a:p>
            <a:pPr marL="341312" marR="0" lvl="0" indent="-341312" algn="just" rtl="0">
              <a:lnSpc>
                <a:spcPct val="120000"/>
              </a:lnSpc>
              <a:spcBef>
                <a:spcPts val="600"/>
              </a:spcBef>
              <a:spcAft>
                <a:spcPts val="0"/>
              </a:spcAft>
              <a:buClr>
                <a:srgbClr val="8D1C0B"/>
              </a:buClr>
              <a:buSzPct val="100000"/>
              <a:buFont typeface="Times New Roman"/>
              <a:buChar char="•"/>
            </a:pPr>
            <a:r>
              <a:rPr lang="en-US" sz="2400" b="0" i="0" u="none">
                <a:solidFill>
                  <a:srgbClr val="000000"/>
                </a:solidFill>
                <a:latin typeface="Times New Roman"/>
                <a:ea typeface="Times New Roman"/>
                <a:cs typeface="Times New Roman"/>
                <a:sym typeface="Times New Roman"/>
              </a:rPr>
              <a:t>4,626 datasets, 2,498 cell types</a:t>
            </a:r>
          </a:p>
          <a:p>
            <a:pPr marL="341312" marR="0" lvl="0" indent="-341312" algn="just" rtl="0">
              <a:lnSpc>
                <a:spcPct val="120000"/>
              </a:lnSpc>
              <a:spcBef>
                <a:spcPts val="600"/>
              </a:spcBef>
              <a:spcAft>
                <a:spcPts val="0"/>
              </a:spcAft>
              <a:buClr>
                <a:srgbClr val="8D1C0B"/>
              </a:buClr>
              <a:buSzPct val="100000"/>
              <a:buFont typeface="Times New Roman"/>
              <a:buChar char="•"/>
            </a:pPr>
            <a:r>
              <a:rPr lang="en-US" sz="2400" b="0" i="0" u="sng">
                <a:solidFill>
                  <a:schemeClr val="hlink"/>
                </a:solidFill>
                <a:latin typeface="Arial"/>
                <a:ea typeface="Arial"/>
                <a:cs typeface="Arial"/>
                <a:sym typeface="Arial"/>
                <a:hlinkClick r:id="rId3"/>
              </a:rPr>
              <a:t>http://www.nature.com/encode/#/threads </a:t>
            </a:r>
          </a:p>
          <a:p>
            <a:pPr marL="341312" marR="0" lvl="0" indent="-341312" algn="just" rtl="0">
              <a:lnSpc>
                <a:spcPct val="120000"/>
              </a:lnSpc>
              <a:spcBef>
                <a:spcPts val="600"/>
              </a:spcBef>
              <a:spcAft>
                <a:spcPts val="0"/>
              </a:spcAft>
              <a:buClr>
                <a:srgbClr val="8D1C0B"/>
              </a:buClr>
              <a:buSzPct val="100000"/>
              <a:buFont typeface="Times New Roman"/>
              <a:buChar char="•"/>
            </a:pPr>
            <a:r>
              <a:rPr lang="en-US" sz="2400" b="0" i="0" u="sng">
                <a:solidFill>
                  <a:schemeClr val="hlink"/>
                </a:solidFill>
                <a:latin typeface="Arial"/>
                <a:ea typeface="Arial"/>
                <a:cs typeface="Arial"/>
                <a:sym typeface="Arial"/>
                <a:hlinkClick r:id="rId4"/>
              </a:rPr>
              <a:t>http://encodeproject.org</a:t>
            </a:r>
          </a:p>
        </p:txBody>
      </p:sp>
      <p:pic>
        <p:nvPicPr>
          <p:cNvPr id="258" name="Shape 258"/>
          <p:cNvPicPr preferRelativeResize="0"/>
          <p:nvPr/>
        </p:nvPicPr>
        <p:blipFill rotWithShape="1">
          <a:blip r:embed="rId5">
            <a:alphaModFix/>
          </a:blip>
          <a:srcRect/>
          <a:stretch/>
        </p:blipFill>
        <p:spPr>
          <a:xfrm>
            <a:off x="3492500" y="836612"/>
            <a:ext cx="2158999" cy="129540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
        <p:cNvGrpSpPr/>
        <p:nvPr/>
      </p:nvGrpSpPr>
      <p:grpSpPr>
        <a:xfrm>
          <a:off x="0" y="0"/>
          <a:ext cx="0" cy="0"/>
          <a:chOff x="0" y="0"/>
          <a:chExt cx="0" cy="0"/>
        </a:xfrm>
      </p:grpSpPr>
      <p:sp>
        <p:nvSpPr>
          <p:cNvPr id="265" name="Shape 265"/>
          <p:cNvSpPr txBox="1"/>
          <p:nvPr/>
        </p:nvSpPr>
        <p:spPr>
          <a:xfrm>
            <a:off x="80961" y="1044575"/>
            <a:ext cx="9144000" cy="2552699"/>
          </a:xfrm>
          <a:prstGeom prst="rect">
            <a:avLst/>
          </a:prstGeom>
          <a:noFill/>
          <a:ln>
            <a:noFill/>
          </a:ln>
        </p:spPr>
        <p:txBody>
          <a:bodyPr lIns="90000" tIns="46800" rIns="90000" bIns="46800" anchor="t" anchorCtr="0">
            <a:noAutofit/>
          </a:bodyPr>
          <a:lstStyle/>
          <a:p>
            <a:pPr marL="0" marR="0" lvl="0" indent="0" algn="just" rtl="0">
              <a:lnSpc>
                <a:spcPct val="140000"/>
              </a:lnSpc>
              <a:spcBef>
                <a:spcPts val="0"/>
              </a:spcBef>
              <a:spcAft>
                <a:spcPts val="0"/>
              </a:spcAft>
              <a:buClr>
                <a:srgbClr val="000000"/>
              </a:buClr>
              <a:buFont typeface="Arial"/>
              <a:buNone/>
            </a:pPr>
            <a:endParaRPr sz="1600" b="0" i="0" u="none">
              <a:solidFill>
                <a:srgbClr val="000000"/>
              </a:solidFill>
              <a:latin typeface="Times New Roman"/>
              <a:ea typeface="Times New Roman"/>
              <a:cs typeface="Times New Roman"/>
              <a:sym typeface="Times New Roman"/>
            </a:endParaRPr>
          </a:p>
          <a:p>
            <a:pPr marL="0" marR="0" lvl="0" indent="0" algn="just" rtl="0">
              <a:lnSpc>
                <a:spcPct val="140000"/>
              </a:lnSpc>
              <a:spcBef>
                <a:spcPts val="0"/>
              </a:spcBef>
              <a:spcAft>
                <a:spcPts val="0"/>
              </a:spcAft>
              <a:buClr>
                <a:srgbClr val="000000"/>
              </a:buClr>
              <a:buFont typeface="Arial"/>
              <a:buNone/>
            </a:pPr>
            <a:endParaRPr sz="1600" b="0" i="0" u="none">
              <a:solidFill>
                <a:srgbClr val="000000"/>
              </a:solidFill>
              <a:latin typeface="Times New Roman"/>
              <a:ea typeface="Times New Roman"/>
              <a:cs typeface="Times New Roman"/>
              <a:sym typeface="Times New Roman"/>
            </a:endParaRPr>
          </a:p>
          <a:p>
            <a:pPr marL="0" marR="0" lvl="0" indent="0" algn="just" rtl="0">
              <a:lnSpc>
                <a:spcPct val="140000"/>
              </a:lnSpc>
              <a:spcBef>
                <a:spcPts val="0"/>
              </a:spcBef>
              <a:spcAft>
                <a:spcPts val="0"/>
              </a:spcAft>
              <a:buClr>
                <a:srgbClr val="000000"/>
              </a:buClr>
              <a:buFont typeface="Arial"/>
              <a:buNone/>
            </a:pPr>
            <a:endParaRPr sz="1600" b="0" i="0" u="none">
              <a:solidFill>
                <a:srgbClr val="000000"/>
              </a:solidFill>
              <a:latin typeface="Times New Roman"/>
              <a:ea typeface="Times New Roman"/>
              <a:cs typeface="Times New Roman"/>
              <a:sym typeface="Times New Roman"/>
            </a:endParaRPr>
          </a:p>
          <a:p>
            <a:pPr marL="0" marR="0" lvl="0" indent="0" algn="just" rtl="0">
              <a:lnSpc>
                <a:spcPct val="140000"/>
              </a:lnSpc>
              <a:spcBef>
                <a:spcPts val="0"/>
              </a:spcBef>
              <a:spcAft>
                <a:spcPts val="0"/>
              </a:spcAft>
              <a:buClr>
                <a:srgbClr val="000000"/>
              </a:buClr>
              <a:buFont typeface="Arial"/>
              <a:buNone/>
            </a:pPr>
            <a:endParaRPr sz="1800" b="0" i="0" u="none">
              <a:solidFill>
                <a:srgbClr val="000000"/>
              </a:solidFill>
              <a:latin typeface="Times New Roman"/>
              <a:ea typeface="Times New Roman"/>
              <a:cs typeface="Times New Roman"/>
              <a:sym typeface="Times New Roman"/>
            </a:endParaRPr>
          </a:p>
          <a:p>
            <a:pPr marL="0" marR="0" lvl="0" indent="0" algn="just" rtl="0">
              <a:lnSpc>
                <a:spcPct val="140000"/>
              </a:lnSpc>
              <a:spcBef>
                <a:spcPts val="0"/>
              </a:spcBef>
              <a:spcAft>
                <a:spcPts val="0"/>
              </a:spcAft>
              <a:buClr>
                <a:srgbClr val="000000"/>
              </a:buClr>
              <a:buSzPct val="25000"/>
              <a:buFont typeface="Times New Roman"/>
              <a:buNone/>
            </a:pPr>
            <a:r>
              <a:rPr lang="en-US" sz="1800" b="0" i="0" u="none">
                <a:solidFill>
                  <a:srgbClr val="000000"/>
                </a:solidFill>
                <a:latin typeface="Times New Roman"/>
                <a:ea typeface="Times New Roman"/>
                <a:cs typeface="Times New Roman"/>
                <a:sym typeface="Times New Roman"/>
              </a:rPr>
              <a:t>NIH consortium: public resource of normal epigenomes</a:t>
            </a:r>
          </a:p>
          <a:p>
            <a:pPr marL="0" marR="0" lvl="0" indent="0" algn="just" rtl="0">
              <a:lnSpc>
                <a:spcPct val="140000"/>
              </a:lnSpc>
              <a:spcBef>
                <a:spcPts val="0"/>
              </a:spcBef>
              <a:spcAft>
                <a:spcPts val="0"/>
              </a:spcAft>
              <a:buClr>
                <a:srgbClr val="000000"/>
              </a:buClr>
              <a:buSzPct val="25000"/>
              <a:buFont typeface="Times New Roman"/>
              <a:buNone/>
            </a:pPr>
            <a:r>
              <a:rPr lang="en-US" sz="1800" b="0" i="0" u="none">
                <a:solidFill>
                  <a:srgbClr val="000000"/>
                </a:solidFill>
                <a:latin typeface="Times New Roman"/>
                <a:ea typeface="Times New Roman"/>
                <a:cs typeface="Times New Roman"/>
                <a:sym typeface="Times New Roman"/>
              </a:rPr>
              <a:t>DNA methylation, histone marks, open chromatin, small RNA</a:t>
            </a:r>
          </a:p>
          <a:p>
            <a:pPr marL="0" marR="0" lvl="0" indent="0" algn="l" rtl="0">
              <a:lnSpc>
                <a:spcPct val="100000"/>
              </a:lnSpc>
              <a:spcBef>
                <a:spcPts val="0"/>
              </a:spcBef>
              <a:spcAft>
                <a:spcPts val="0"/>
              </a:spcAft>
              <a:buNone/>
            </a:pPr>
            <a:endParaRPr sz="1800" b="0" i="0" u="none">
              <a:solidFill>
                <a:srgbClr val="000000"/>
              </a:solidFill>
              <a:latin typeface="Times New Roman"/>
              <a:ea typeface="Times New Roman"/>
              <a:cs typeface="Times New Roman"/>
              <a:sym typeface="Times New Roman"/>
            </a:endParaRPr>
          </a:p>
        </p:txBody>
      </p:sp>
      <p:sp>
        <p:nvSpPr>
          <p:cNvPr id="266" name="Shape 266"/>
          <p:cNvSpPr txBox="1"/>
          <p:nvPr/>
        </p:nvSpPr>
        <p:spPr>
          <a:xfrm>
            <a:off x="2406650" y="5511800"/>
            <a:ext cx="4330700" cy="428625"/>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Times New Roman"/>
              <a:buNone/>
            </a:pPr>
            <a:r>
              <a:rPr lang="en-US" sz="2200" b="0" i="0" u="none">
                <a:solidFill>
                  <a:srgbClr val="000000"/>
                </a:solidFill>
                <a:latin typeface="Times New Roman"/>
                <a:ea typeface="Times New Roman"/>
                <a:cs typeface="Times New Roman"/>
                <a:sym typeface="Times New Roman"/>
              </a:rPr>
              <a:t>http://www.roadmapepigenomics.org</a:t>
            </a:r>
          </a:p>
        </p:txBody>
      </p:sp>
      <p:pic>
        <p:nvPicPr>
          <p:cNvPr id="267" name="Shape 267"/>
          <p:cNvPicPr preferRelativeResize="0"/>
          <p:nvPr/>
        </p:nvPicPr>
        <p:blipFill rotWithShape="1">
          <a:blip r:embed="rId3">
            <a:alphaModFix/>
          </a:blip>
          <a:srcRect/>
          <a:stretch/>
        </p:blipFill>
        <p:spPr>
          <a:xfrm>
            <a:off x="277812" y="1223962"/>
            <a:ext cx="3822700" cy="850899"/>
          </a:xfrm>
          <a:prstGeom prst="rect">
            <a:avLst/>
          </a:prstGeom>
          <a:noFill/>
          <a:ln w="9525" cap="sq" cmpd="sng">
            <a:solidFill>
              <a:srgbClr val="000000"/>
            </a:solidFill>
            <a:prstDash val="solid"/>
            <a:miter/>
            <a:headEnd type="none" w="med" len="med"/>
            <a:tailEnd type="none" w="med" len="med"/>
          </a:ln>
        </p:spPr>
      </p:pic>
      <p:pic>
        <p:nvPicPr>
          <p:cNvPr id="268" name="Shape 268"/>
          <p:cNvPicPr preferRelativeResize="0"/>
          <p:nvPr/>
        </p:nvPicPr>
        <p:blipFill rotWithShape="1">
          <a:blip r:embed="rId4">
            <a:alphaModFix/>
          </a:blip>
          <a:srcRect/>
          <a:stretch/>
        </p:blipFill>
        <p:spPr>
          <a:xfrm>
            <a:off x="995362" y="3673475"/>
            <a:ext cx="1765299" cy="1584325"/>
          </a:xfrm>
          <a:prstGeom prst="rect">
            <a:avLst/>
          </a:prstGeom>
          <a:noFill/>
          <a:ln>
            <a:noFill/>
          </a:ln>
        </p:spPr>
      </p:pic>
      <p:pic>
        <p:nvPicPr>
          <p:cNvPr id="269" name="Shape 269"/>
          <p:cNvPicPr preferRelativeResize="0"/>
          <p:nvPr/>
        </p:nvPicPr>
        <p:blipFill rotWithShape="1">
          <a:blip r:embed="rId5">
            <a:alphaModFix/>
          </a:blip>
          <a:srcRect/>
          <a:stretch/>
        </p:blipFill>
        <p:spPr>
          <a:xfrm>
            <a:off x="2974975" y="3673475"/>
            <a:ext cx="2666999" cy="1584325"/>
          </a:xfrm>
          <a:prstGeom prst="rect">
            <a:avLst/>
          </a:prstGeom>
          <a:noFill/>
          <a:ln>
            <a:noFill/>
          </a:ln>
        </p:spPr>
      </p:pic>
      <p:pic>
        <p:nvPicPr>
          <p:cNvPr id="270" name="Shape 270"/>
          <p:cNvPicPr preferRelativeResize="0"/>
          <p:nvPr/>
        </p:nvPicPr>
        <p:blipFill rotWithShape="1">
          <a:blip r:embed="rId6">
            <a:alphaModFix/>
          </a:blip>
          <a:srcRect/>
          <a:stretch/>
        </p:blipFill>
        <p:spPr>
          <a:xfrm>
            <a:off x="5856287" y="3684587"/>
            <a:ext cx="2303461" cy="1562099"/>
          </a:xfrm>
          <a:prstGeom prst="rect">
            <a:avLst/>
          </a:prstGeom>
          <a:noFill/>
          <a:ln>
            <a:noFill/>
          </a:ln>
        </p:spPr>
      </p:pic>
      <p:pic>
        <p:nvPicPr>
          <p:cNvPr id="271" name="Shape 271"/>
          <p:cNvPicPr preferRelativeResize="0"/>
          <p:nvPr/>
        </p:nvPicPr>
        <p:blipFill rotWithShape="1">
          <a:blip r:embed="rId7">
            <a:alphaModFix/>
          </a:blip>
          <a:srcRect l="8972" t="8936" r="12410" b="8359"/>
          <a:stretch/>
        </p:blipFill>
        <p:spPr>
          <a:xfrm>
            <a:off x="7631111" y="1241425"/>
            <a:ext cx="792162" cy="806450"/>
          </a:xfrm>
          <a:prstGeom prst="rect">
            <a:avLst/>
          </a:prstGeom>
          <a:noFill/>
          <a:ln w="9525" cap="sq" cmpd="sng">
            <a:solidFill>
              <a:srgbClr val="000000"/>
            </a:solidFill>
            <a:prstDash val="solid"/>
            <a:miter/>
            <a:headEnd type="none" w="med" len="med"/>
            <a:tailEnd type="none" w="med" len="med"/>
          </a:ln>
        </p:spPr>
      </p:pic>
      <p:sp>
        <p:nvSpPr>
          <p:cNvPr id="272" name="Shape 272"/>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90"/>
              </a:buClr>
              <a:buSzPct val="25000"/>
              <a:buFont typeface="Times New Roman"/>
              <a:buNone/>
            </a:pPr>
            <a:r>
              <a:rPr lang="en-US" sz="3600" b="1" i="1" u="none">
                <a:solidFill>
                  <a:srgbClr val="000090"/>
                </a:solidFill>
                <a:latin typeface="Times New Roman"/>
                <a:ea typeface="Times New Roman"/>
                <a:cs typeface="Times New Roman"/>
                <a:sym typeface="Times New Roman"/>
              </a:rPr>
              <a:t>Data source: Roadmap</a:t>
            </a:r>
            <a:br>
              <a:rPr lang="en-US" sz="3600" b="1" i="1" u="none">
                <a:solidFill>
                  <a:srgbClr val="000090"/>
                </a:solidFill>
                <a:latin typeface="Times New Roman"/>
                <a:ea typeface="Times New Roman"/>
                <a:cs typeface="Times New Roman"/>
                <a:sym typeface="Times New Roman"/>
              </a:rPr>
            </a:br>
            <a:r>
              <a:rPr lang="en-US" sz="3600" b="1" i="1" u="none">
                <a:solidFill>
                  <a:srgbClr val="000090"/>
                </a:solidFill>
                <a:latin typeface="Times New Roman"/>
                <a:ea typeface="Times New Roman"/>
                <a:cs typeface="Times New Roman"/>
                <a:sym typeface="Times New Roman"/>
              </a:rPr>
              <a:t>(Finished)</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a:noFill/>
          <a:ln>
            <a:noFill/>
          </a:ln>
        </p:spPr>
        <p:txBody>
          <a:bodyPr lIns="91200" tIns="45600" rIns="91200" bIns="45600" anchor="t" anchorCtr="0">
            <a:noAutofit/>
          </a:bodyPr>
          <a:lstStyle/>
          <a:p>
            <a:pPr marL="457200" marR="0" lvl="0" indent="-457200" algn="l" rtl="0">
              <a:lnSpc>
                <a:spcPct val="100000"/>
              </a:lnSpc>
              <a:spcBef>
                <a:spcPts val="0"/>
              </a:spcBef>
              <a:spcAft>
                <a:spcPts val="0"/>
              </a:spcAft>
              <a:buClr>
                <a:schemeClr val="dk2"/>
              </a:buClr>
              <a:buSzPct val="25000"/>
              <a:buFont typeface="Arial"/>
              <a:buNone/>
            </a:pPr>
            <a:r>
              <a:rPr lang="en-US" sz="3600" b="0" i="0" u="none" strike="noStrike" cap="none">
                <a:solidFill>
                  <a:schemeClr val="dk2"/>
                </a:solidFill>
                <a:latin typeface="Arial"/>
                <a:ea typeface="Arial"/>
                <a:cs typeface="Arial"/>
                <a:sym typeface="Arial"/>
              </a:rPr>
              <a:t>Epigenetics</a:t>
            </a:r>
          </a:p>
        </p:txBody>
      </p:sp>
      <p:sp>
        <p:nvSpPr>
          <p:cNvPr id="143" name="Shape 143"/>
          <p:cNvSpPr txBox="1">
            <a:spLocks noGrp="1"/>
          </p:cNvSpPr>
          <p:nvPr>
            <p:ph sz="half" idx="1"/>
          </p:nvPr>
        </p:nvSpPr>
        <p:spPr>
          <a:prstGeom prst="rect">
            <a:avLst/>
          </a:prstGeom>
          <a:noFill/>
          <a:ln>
            <a:noFill/>
          </a:ln>
        </p:spPr>
        <p:txBody>
          <a:bodyPr lIns="91200" tIns="45600" rIns="91200" bIns="45600" anchor="t" anchorCtr="0">
            <a:noAutofit/>
          </a:bodyPr>
          <a:lstStyle/>
          <a:p>
            <a:pPr marL="0" marR="0" lvl="0" indent="0" algn="l" rtl="0">
              <a:lnSpc>
                <a:spcPct val="100000"/>
              </a:lnSpc>
              <a:spcBef>
                <a:spcPts val="0"/>
              </a:spcBef>
              <a:spcAft>
                <a:spcPts val="0"/>
              </a:spcAft>
              <a:buClr>
                <a:srgbClr val="8D1C0B"/>
              </a:buClr>
              <a:buSzPct val="25000"/>
              <a:buFont typeface="Times"/>
              <a:buNone/>
            </a:pPr>
            <a:endParaRPr sz="2800" b="0" i="0" u="none" strike="noStrike" cap="none">
              <a:solidFill>
                <a:schemeClr val="dk1"/>
              </a:solidFill>
              <a:latin typeface="Arial"/>
              <a:ea typeface="Arial"/>
              <a:cs typeface="Arial"/>
              <a:sym typeface="Arial"/>
            </a:endParaRPr>
          </a:p>
          <a:p>
            <a:pPr marL="2679104" marR="0" lvl="8" indent="-12103" algn="l" rtl="0">
              <a:lnSpc>
                <a:spcPct val="100000"/>
              </a:lnSpc>
              <a:spcBef>
                <a:spcPts val="360"/>
              </a:spcBef>
              <a:spcAft>
                <a:spcPts val="0"/>
              </a:spcAft>
              <a:buClr>
                <a:srgbClr val="8D1C0B"/>
              </a:buClr>
              <a:buSzPct val="25000"/>
              <a:buFont typeface="Times"/>
              <a:buNone/>
            </a:pPr>
            <a:endParaRPr sz="1800" b="0" i="0" u="none" strike="noStrike" cap="none">
              <a:solidFill>
                <a:schemeClr val="dk1"/>
              </a:solidFill>
              <a:latin typeface="Arial"/>
              <a:ea typeface="Arial"/>
              <a:cs typeface="Arial"/>
              <a:sym typeface="Arial"/>
            </a:endParaRPr>
          </a:p>
        </p:txBody>
      </p:sp>
      <p:sp>
        <p:nvSpPr>
          <p:cNvPr id="145" name="Shape 145"/>
          <p:cNvSpPr txBox="1">
            <a:spLocks noGrp="1"/>
          </p:cNvSpPr>
          <p:nvPr>
            <p:ph sz="half" idx="2"/>
          </p:nvPr>
        </p:nvSpPr>
        <p:spPr>
          <a:xfrm>
            <a:off x="5043949" y="2310580"/>
            <a:ext cx="3787331" cy="2922639"/>
          </a:xfrm>
          <a:prstGeom prst="rect">
            <a:avLst/>
          </a:prstGeom>
          <a:noFill/>
          <a:ln>
            <a:noFill/>
          </a:ln>
        </p:spPr>
        <p:txBody>
          <a:bodyPr lIns="91200" tIns="45600" rIns="91200" bIns="45600" anchor="t" anchorCtr="0">
            <a:noAutofit/>
          </a:bodyPr>
          <a:lstStyle/>
          <a:p>
            <a:pPr marL="342083" marR="0" lvl="0" indent="-342083" algn="l" rtl="0">
              <a:lnSpc>
                <a:spcPct val="100000"/>
              </a:lnSpc>
              <a:spcBef>
                <a:spcPts val="0"/>
              </a:spcBef>
              <a:spcAft>
                <a:spcPts val="0"/>
              </a:spcAft>
              <a:buClr>
                <a:srgbClr val="8D1C0B"/>
              </a:buClr>
              <a:buSzPct val="100000"/>
              <a:buFont typeface="Times"/>
              <a:buChar char="•"/>
            </a:pPr>
            <a:r>
              <a:rPr lang="en-US" sz="2400" b="0" i="0" u="none" strike="noStrike" cap="none" dirty="0">
                <a:solidFill>
                  <a:schemeClr val="dk1"/>
                </a:solidFill>
                <a:latin typeface="Arial"/>
                <a:ea typeface="Arial"/>
                <a:cs typeface="Arial"/>
                <a:sym typeface="Arial"/>
              </a:rPr>
              <a:t>DNA methylation</a:t>
            </a:r>
          </a:p>
          <a:p>
            <a:pPr marL="342083" marR="0" lvl="0" indent="-342083" algn="l" rtl="0">
              <a:lnSpc>
                <a:spcPct val="100000"/>
              </a:lnSpc>
              <a:spcBef>
                <a:spcPts val="560"/>
              </a:spcBef>
              <a:spcAft>
                <a:spcPts val="0"/>
              </a:spcAft>
              <a:buClr>
                <a:srgbClr val="8D1C0B"/>
              </a:buClr>
              <a:buSzPct val="100000"/>
              <a:buFont typeface="Times"/>
              <a:buChar char="•"/>
            </a:pPr>
            <a:r>
              <a:rPr lang="en-US" sz="2400" b="0" i="0" u="none" strike="noStrike" cap="none" dirty="0">
                <a:solidFill>
                  <a:schemeClr val="dk1"/>
                </a:solidFill>
                <a:latin typeface="Arial"/>
                <a:ea typeface="Arial"/>
                <a:cs typeface="Arial"/>
                <a:sym typeface="Arial"/>
              </a:rPr>
              <a:t>Open chromatin</a:t>
            </a:r>
          </a:p>
          <a:p>
            <a:pPr marL="342083" marR="0" lvl="0" indent="-342083" algn="l" rtl="0">
              <a:lnSpc>
                <a:spcPct val="100000"/>
              </a:lnSpc>
              <a:spcBef>
                <a:spcPts val="560"/>
              </a:spcBef>
              <a:spcAft>
                <a:spcPts val="0"/>
              </a:spcAft>
              <a:buClr>
                <a:srgbClr val="8D1C0B"/>
              </a:buClr>
              <a:buSzPct val="100000"/>
              <a:buFont typeface="Times"/>
              <a:buChar char="•"/>
            </a:pPr>
            <a:r>
              <a:rPr lang="en-US" sz="2400" b="0" i="0" u="none" strike="noStrike" cap="none" dirty="0">
                <a:solidFill>
                  <a:schemeClr val="dk1"/>
                </a:solidFill>
                <a:latin typeface="Arial"/>
                <a:ea typeface="Arial"/>
                <a:cs typeface="Arial"/>
                <a:sym typeface="Arial"/>
              </a:rPr>
              <a:t>Nucleosome positioning</a:t>
            </a:r>
          </a:p>
          <a:p>
            <a:pPr marL="342083" marR="0" lvl="0" indent="-342083" algn="l" rtl="0">
              <a:lnSpc>
                <a:spcPct val="100000"/>
              </a:lnSpc>
              <a:spcBef>
                <a:spcPts val="560"/>
              </a:spcBef>
              <a:spcAft>
                <a:spcPts val="0"/>
              </a:spcAft>
              <a:buClr>
                <a:srgbClr val="8D1C0B"/>
              </a:buClr>
              <a:buSzPct val="100000"/>
              <a:buFont typeface="Times"/>
              <a:buChar char="•"/>
            </a:pPr>
            <a:r>
              <a:rPr lang="en-US" sz="2400" b="0" i="0" u="none" strike="noStrike" cap="none" dirty="0" smtClean="0">
                <a:solidFill>
                  <a:schemeClr val="dk1"/>
                </a:solidFill>
                <a:latin typeface="Arial"/>
                <a:ea typeface="Arial"/>
                <a:cs typeface="Arial"/>
                <a:sym typeface="Arial"/>
              </a:rPr>
              <a:t>Histone tails modifications</a:t>
            </a:r>
            <a:endParaRPr lang="en-US" sz="2400" b="0" i="0" u="none" strike="noStrike" cap="none" dirty="0">
              <a:solidFill>
                <a:schemeClr val="dk1"/>
              </a:solidFill>
              <a:latin typeface="Arial"/>
              <a:ea typeface="Arial"/>
              <a:cs typeface="Arial"/>
              <a:sym typeface="Arial"/>
            </a:endParaRPr>
          </a:p>
          <a:p>
            <a:pPr marL="342083" marR="0" lvl="0" indent="-342083" algn="l" rtl="0">
              <a:lnSpc>
                <a:spcPct val="100000"/>
              </a:lnSpc>
              <a:spcBef>
                <a:spcPts val="560"/>
              </a:spcBef>
              <a:spcAft>
                <a:spcPts val="0"/>
              </a:spcAft>
              <a:buClr>
                <a:srgbClr val="8D1C0B"/>
              </a:buClr>
              <a:buSzPct val="100000"/>
              <a:buFont typeface="Times"/>
              <a:buChar char="•"/>
            </a:pPr>
            <a:r>
              <a:rPr lang="en-US" sz="2400" b="0" i="0" u="none" strike="noStrike" cap="none" dirty="0">
                <a:solidFill>
                  <a:schemeClr val="dk1"/>
                </a:solidFill>
                <a:latin typeface="Arial"/>
                <a:ea typeface="Arial"/>
                <a:cs typeface="Arial"/>
                <a:sym typeface="Arial"/>
              </a:rPr>
              <a:t>3D conformation </a:t>
            </a:r>
          </a:p>
        </p:txBody>
      </p:sp>
      <p:sp>
        <p:nvSpPr>
          <p:cNvPr id="144" name="Shape 144"/>
          <p:cNvSpPr/>
          <p:nvPr/>
        </p:nvSpPr>
        <p:spPr>
          <a:xfrm>
            <a:off x="7299325" y="250825"/>
            <a:ext cx="184666"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pic>
        <p:nvPicPr>
          <p:cNvPr id="146" name="Shape 146"/>
          <p:cNvPicPr preferRelativeResize="0"/>
          <p:nvPr/>
        </p:nvPicPr>
        <p:blipFill rotWithShape="1">
          <a:blip r:embed="rId3">
            <a:alphaModFix/>
          </a:blip>
          <a:srcRect/>
          <a:stretch/>
        </p:blipFill>
        <p:spPr>
          <a:xfrm>
            <a:off x="491067" y="2058457"/>
            <a:ext cx="4552882" cy="3260795"/>
          </a:xfrm>
          <a:prstGeom prst="rect">
            <a:avLst/>
          </a:prstGeom>
          <a:noFill/>
          <a:ln>
            <a:noFill/>
          </a:ln>
        </p:spPr>
      </p:pic>
      <p:sp>
        <p:nvSpPr>
          <p:cNvPr id="147" name="Shape 147"/>
          <p:cNvSpPr/>
          <p:nvPr/>
        </p:nvSpPr>
        <p:spPr>
          <a:xfrm>
            <a:off x="1359258" y="6043998"/>
            <a:ext cx="7191302" cy="253916"/>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333399"/>
              </a:buClr>
              <a:buSzPct val="25000"/>
              <a:buFont typeface="Arial"/>
              <a:buNone/>
            </a:pPr>
            <a:r>
              <a:rPr lang="en-US" sz="1050" b="0" i="0" u="none" strike="noStrike" cap="none">
                <a:solidFill>
                  <a:srgbClr val="333399"/>
                </a:solidFill>
                <a:latin typeface="Arial"/>
                <a:ea typeface="Arial"/>
                <a:cs typeface="Arial"/>
                <a:sym typeface="Arial"/>
              </a:rPr>
              <a:t>Image taken from: http://commonfund.nih.gov/epigenomics/figure</a:t>
            </a: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8"/>
        <p:cNvGrpSpPr/>
        <p:nvPr/>
      </p:nvGrpSpPr>
      <p:grpSpPr>
        <a:xfrm>
          <a:off x="0" y="0"/>
          <a:ext cx="0" cy="0"/>
          <a:chOff x="0" y="0"/>
          <a:chExt cx="0" cy="0"/>
        </a:xfrm>
      </p:grpSpPr>
      <p:sp>
        <p:nvSpPr>
          <p:cNvPr id="279" name="Shape 279"/>
          <p:cNvSpPr txBox="1"/>
          <p:nvPr/>
        </p:nvSpPr>
        <p:spPr>
          <a:xfrm>
            <a:off x="2814636" y="5888037"/>
            <a:ext cx="3513136" cy="368299"/>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0000"/>
              </a:buClr>
              <a:buSzPct val="25000"/>
              <a:buFont typeface="Times New Roman"/>
              <a:buNone/>
            </a:pPr>
            <a:r>
              <a:rPr lang="en-US" sz="1800" b="0" i="0" u="none">
                <a:solidFill>
                  <a:srgbClr val="000000"/>
                </a:solidFill>
                <a:latin typeface="Times New Roman"/>
                <a:ea typeface="Times New Roman"/>
                <a:cs typeface="Times New Roman"/>
                <a:sym typeface="Times New Roman"/>
              </a:rPr>
              <a:t>http://www.blueprint-epigenome.eu/</a:t>
            </a:r>
          </a:p>
        </p:txBody>
      </p:sp>
      <p:pic>
        <p:nvPicPr>
          <p:cNvPr id="280" name="Shape 280"/>
          <p:cNvPicPr preferRelativeResize="0"/>
          <p:nvPr/>
        </p:nvPicPr>
        <p:blipFill rotWithShape="1">
          <a:blip r:embed="rId3">
            <a:alphaModFix/>
          </a:blip>
          <a:srcRect/>
          <a:stretch/>
        </p:blipFill>
        <p:spPr>
          <a:xfrm>
            <a:off x="301625" y="1223962"/>
            <a:ext cx="3722686" cy="892174"/>
          </a:xfrm>
          <a:prstGeom prst="rect">
            <a:avLst/>
          </a:prstGeom>
          <a:noFill/>
          <a:ln>
            <a:noFill/>
          </a:ln>
        </p:spPr>
      </p:pic>
      <p:pic>
        <p:nvPicPr>
          <p:cNvPr id="281" name="Shape 281"/>
          <p:cNvPicPr preferRelativeResize="0"/>
          <p:nvPr/>
        </p:nvPicPr>
        <p:blipFill rotWithShape="1">
          <a:blip r:embed="rId4">
            <a:alphaModFix/>
          </a:blip>
          <a:srcRect/>
          <a:stretch/>
        </p:blipFill>
        <p:spPr>
          <a:xfrm>
            <a:off x="2697161" y="3249611"/>
            <a:ext cx="3959225" cy="2740024"/>
          </a:xfrm>
          <a:prstGeom prst="rect">
            <a:avLst/>
          </a:prstGeom>
          <a:noFill/>
          <a:ln>
            <a:noFill/>
          </a:ln>
        </p:spPr>
      </p:pic>
      <p:pic>
        <p:nvPicPr>
          <p:cNvPr id="282" name="Shape 282"/>
          <p:cNvPicPr preferRelativeResize="0"/>
          <p:nvPr/>
        </p:nvPicPr>
        <p:blipFill rotWithShape="1">
          <a:blip r:embed="rId5">
            <a:alphaModFix/>
          </a:blip>
          <a:srcRect l="8972" t="8936" r="12410" b="8359"/>
          <a:stretch/>
        </p:blipFill>
        <p:spPr>
          <a:xfrm>
            <a:off x="6686550" y="1408112"/>
            <a:ext cx="755649" cy="769937"/>
          </a:xfrm>
          <a:prstGeom prst="rect">
            <a:avLst/>
          </a:prstGeom>
          <a:noFill/>
          <a:ln w="9525" cap="sq" cmpd="sng">
            <a:solidFill>
              <a:srgbClr val="000000"/>
            </a:solidFill>
            <a:prstDash val="solid"/>
            <a:miter/>
            <a:headEnd type="none" w="med" len="med"/>
            <a:tailEnd type="none" w="med" len="med"/>
          </a:ln>
        </p:spPr>
      </p:pic>
      <p:pic>
        <p:nvPicPr>
          <p:cNvPr id="283" name="Shape 283"/>
          <p:cNvPicPr preferRelativeResize="0"/>
          <p:nvPr/>
        </p:nvPicPr>
        <p:blipFill rotWithShape="1">
          <a:blip r:embed="rId6">
            <a:alphaModFix/>
          </a:blip>
          <a:srcRect r="5433"/>
          <a:stretch/>
        </p:blipFill>
        <p:spPr>
          <a:xfrm>
            <a:off x="7507286" y="1397000"/>
            <a:ext cx="725486" cy="792162"/>
          </a:xfrm>
          <a:prstGeom prst="rect">
            <a:avLst/>
          </a:prstGeom>
          <a:noFill/>
          <a:ln w="9525" cap="sq" cmpd="sng">
            <a:solidFill>
              <a:srgbClr val="000000"/>
            </a:solidFill>
            <a:prstDash val="solid"/>
            <a:miter/>
            <a:headEnd type="none" w="med" len="med"/>
            <a:tailEnd type="none" w="med" len="med"/>
          </a:ln>
        </p:spPr>
      </p:pic>
      <p:sp>
        <p:nvSpPr>
          <p:cNvPr id="284" name="Shape 284"/>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CC"/>
              </a:buClr>
              <a:buSzPct val="25000"/>
              <a:buFont typeface="Times New Roman"/>
              <a:buNone/>
            </a:pPr>
            <a:r>
              <a:rPr lang="en-US" sz="3600" b="1" i="1" u="none">
                <a:solidFill>
                  <a:srgbClr val="0000CC"/>
                </a:solidFill>
                <a:latin typeface="Times New Roman"/>
                <a:ea typeface="Times New Roman"/>
                <a:cs typeface="Times New Roman"/>
                <a:sym typeface="Times New Roman"/>
              </a:rPr>
              <a:t>Data source: Blueprint</a:t>
            </a:r>
          </a:p>
        </p:txBody>
      </p:sp>
      <p:sp>
        <p:nvSpPr>
          <p:cNvPr id="285" name="Shape 285"/>
          <p:cNvSpPr txBox="1"/>
          <p:nvPr/>
        </p:nvSpPr>
        <p:spPr>
          <a:xfrm>
            <a:off x="685800" y="1600200"/>
            <a:ext cx="7772400" cy="4343400"/>
          </a:xfrm>
          <a:prstGeom prst="rect">
            <a:avLst/>
          </a:prstGeom>
          <a:noFill/>
          <a:ln>
            <a:noFill/>
          </a:ln>
        </p:spPr>
        <p:txBody>
          <a:bodyPr lIns="91425" tIns="45700" rIns="91425" bIns="45700" anchor="t" anchorCtr="0">
            <a:noAutofit/>
          </a:bodyPr>
          <a:lstStyle/>
          <a:p>
            <a:pPr marL="0" marR="0" lvl="0" indent="0" algn="just" rtl="0">
              <a:lnSpc>
                <a:spcPct val="140000"/>
              </a:lnSpc>
              <a:spcBef>
                <a:spcPts val="0"/>
              </a:spcBef>
              <a:spcAft>
                <a:spcPts val="0"/>
              </a:spcAft>
              <a:buClr>
                <a:srgbClr val="000000"/>
              </a:buClr>
              <a:buFont typeface="Arial"/>
              <a:buNone/>
            </a:pPr>
            <a:endParaRPr sz="2400" b="0" i="0" u="none" dirty="0">
              <a:solidFill>
                <a:srgbClr val="000000"/>
              </a:solidFill>
              <a:latin typeface="Times New Roman"/>
              <a:ea typeface="Times New Roman"/>
              <a:cs typeface="Times New Roman"/>
              <a:sym typeface="Times New Roman"/>
            </a:endParaRPr>
          </a:p>
          <a:p>
            <a:pPr marL="0" marR="0" lvl="0" indent="0" algn="just" rtl="0">
              <a:lnSpc>
                <a:spcPct val="140000"/>
              </a:lnSpc>
              <a:spcBef>
                <a:spcPts val="400"/>
              </a:spcBef>
              <a:spcAft>
                <a:spcPts val="0"/>
              </a:spcAft>
              <a:buClr>
                <a:srgbClr val="8D1C0B"/>
              </a:buClr>
              <a:buSzPct val="100000"/>
              <a:buFont typeface="Times New Roman"/>
              <a:buChar char="•"/>
            </a:pPr>
            <a:r>
              <a:rPr lang="en-US" sz="1800" b="0" i="0" u="none" dirty="0">
                <a:solidFill>
                  <a:srgbClr val="000000"/>
                </a:solidFill>
                <a:latin typeface="Times New Roman"/>
                <a:ea typeface="Times New Roman"/>
                <a:cs typeface="Times New Roman"/>
                <a:sym typeface="Times New Roman"/>
              </a:rPr>
              <a:t>EU consortium: generate 100 reference epigenomes</a:t>
            </a:r>
          </a:p>
          <a:p>
            <a:pPr marL="0" marR="0" lvl="0" indent="0" algn="just" rtl="0">
              <a:lnSpc>
                <a:spcPct val="140000"/>
              </a:lnSpc>
              <a:spcBef>
                <a:spcPts val="400"/>
              </a:spcBef>
              <a:spcAft>
                <a:spcPts val="0"/>
              </a:spcAft>
              <a:buClr>
                <a:srgbClr val="8D1C0B"/>
              </a:buClr>
              <a:buSzPct val="100000"/>
              <a:buFont typeface="Times New Roman"/>
              <a:buChar char="•"/>
            </a:pPr>
            <a:r>
              <a:rPr lang="en-US" sz="1800" b="0" i="0" u="none" dirty="0">
                <a:solidFill>
                  <a:srgbClr val="000000"/>
                </a:solidFill>
                <a:latin typeface="Times New Roman"/>
                <a:ea typeface="Times New Roman"/>
                <a:cs typeface="Times New Roman"/>
                <a:sym typeface="Times New Roman"/>
              </a:rPr>
              <a:t>Blood cells: healthy individuals and malignant </a:t>
            </a:r>
            <a:r>
              <a:rPr lang="en-US" sz="1800" b="0" i="0" u="none" dirty="0" err="1">
                <a:solidFill>
                  <a:srgbClr val="000000"/>
                </a:solidFill>
                <a:latin typeface="Times New Roman"/>
                <a:ea typeface="Times New Roman"/>
                <a:cs typeface="Times New Roman"/>
                <a:sym typeface="Times New Roman"/>
              </a:rPr>
              <a:t>leukaemic</a:t>
            </a:r>
            <a:r>
              <a:rPr lang="en-US" sz="1800" b="0" i="0" u="none" dirty="0">
                <a:solidFill>
                  <a:srgbClr val="000000"/>
                </a:solidFill>
                <a:latin typeface="Times New Roman"/>
                <a:ea typeface="Times New Roman"/>
                <a:cs typeface="Times New Roman"/>
                <a:sym typeface="Times New Roman"/>
              </a:rPr>
              <a:t> counterparts</a:t>
            </a: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2281236" y="960437"/>
            <a:ext cx="6713536" cy="4794250"/>
          </a:xfrm>
          <a:prstGeom prst="rect">
            <a:avLst/>
          </a:prstGeom>
          <a:noFill/>
          <a:ln>
            <a:noFill/>
          </a:ln>
        </p:spPr>
      </p:pic>
      <p:sp>
        <p:nvSpPr>
          <p:cNvPr id="866" name="Shape 866"/>
          <p:cNvSpPr txBox="1"/>
          <p:nvPr/>
        </p:nvSpPr>
        <p:spPr>
          <a:xfrm>
            <a:off x="457200" y="-42861"/>
            <a:ext cx="8229600" cy="1143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Available data </a:t>
            </a:r>
          </a:p>
        </p:txBody>
      </p:sp>
      <p:pic>
        <p:nvPicPr>
          <p:cNvPr id="867" name="Shape 867"/>
          <p:cNvPicPr preferRelativeResize="0"/>
          <p:nvPr/>
        </p:nvPicPr>
        <p:blipFill rotWithShape="1">
          <a:blip r:embed="rId4">
            <a:alphaModFix/>
          </a:blip>
          <a:srcRect/>
          <a:stretch/>
        </p:blipFill>
        <p:spPr>
          <a:xfrm>
            <a:off x="592137" y="2025650"/>
            <a:ext cx="1211261" cy="762000"/>
          </a:xfrm>
          <a:prstGeom prst="rect">
            <a:avLst/>
          </a:prstGeom>
          <a:noFill/>
          <a:ln>
            <a:noFill/>
          </a:ln>
        </p:spPr>
      </p:pic>
      <p:pic>
        <p:nvPicPr>
          <p:cNvPr id="868" name="Shape 868"/>
          <p:cNvPicPr preferRelativeResize="0"/>
          <p:nvPr/>
        </p:nvPicPr>
        <p:blipFill rotWithShape="1">
          <a:blip r:embed="rId5">
            <a:alphaModFix/>
          </a:blip>
          <a:srcRect/>
          <a:stretch/>
        </p:blipFill>
        <p:spPr>
          <a:xfrm>
            <a:off x="592137" y="1265237"/>
            <a:ext cx="1689100" cy="365125"/>
          </a:xfrm>
          <a:prstGeom prst="rect">
            <a:avLst/>
          </a:prstGeom>
          <a:noFill/>
          <a:ln>
            <a:noFill/>
          </a:ln>
        </p:spPr>
      </p:pic>
      <p:pic>
        <p:nvPicPr>
          <p:cNvPr id="869" name="Shape 869"/>
          <p:cNvPicPr preferRelativeResize="0"/>
          <p:nvPr/>
        </p:nvPicPr>
        <p:blipFill rotWithShape="1">
          <a:blip r:embed="rId6">
            <a:alphaModFix/>
          </a:blip>
          <a:srcRect/>
          <a:stretch/>
        </p:blipFill>
        <p:spPr>
          <a:xfrm>
            <a:off x="592137" y="3290887"/>
            <a:ext cx="1355724" cy="342899"/>
          </a:xfrm>
          <a:prstGeom prst="rect">
            <a:avLst/>
          </a:prstGeom>
          <a:noFill/>
          <a:ln>
            <a:noFill/>
          </a:ln>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3"/>
        <p:cNvGrpSpPr/>
        <p:nvPr/>
      </p:nvGrpSpPr>
      <p:grpSpPr>
        <a:xfrm>
          <a:off x="0" y="0"/>
          <a:ext cx="0" cy="0"/>
          <a:chOff x="0" y="0"/>
          <a:chExt cx="0" cy="0"/>
        </a:xfrm>
      </p:grpSpPr>
      <p:sp>
        <p:nvSpPr>
          <p:cNvPr id="874" name="Shape 874"/>
          <p:cNvSpPr txBox="1"/>
          <p:nvPr/>
        </p:nvSpPr>
        <p:spPr>
          <a:xfrm>
            <a:off x="539750" y="260350"/>
            <a:ext cx="8153399" cy="762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Genome Segmentation</a:t>
            </a:r>
          </a:p>
        </p:txBody>
      </p:sp>
      <p:sp>
        <p:nvSpPr>
          <p:cNvPr id="875" name="Shape 875"/>
          <p:cNvSpPr txBox="1"/>
          <p:nvPr/>
        </p:nvSpPr>
        <p:spPr>
          <a:xfrm>
            <a:off x="152400" y="6375400"/>
            <a:ext cx="381000" cy="2286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FFFF"/>
              </a:buClr>
              <a:buSzPct val="25000"/>
              <a:buFont typeface="Helvetica Neue"/>
              <a:buNone/>
            </a:pPr>
            <a:fld id="{00000000-1234-1234-1234-123412341234}" type="slidenum">
              <a:rPr lang="en-US" sz="900" b="0" i="0" u="none">
                <a:solidFill>
                  <a:srgbClr val="FFFFFF"/>
                </a:solidFill>
                <a:latin typeface="Helvetica Neue"/>
                <a:ea typeface="Helvetica Neue"/>
                <a:cs typeface="Helvetica Neue"/>
                <a:sym typeface="Helvetica Neue"/>
              </a:rPr>
              <a:t>72</a:t>
            </a:fld>
            <a:endParaRPr lang="en-US" sz="900" b="0" i="0" u="none">
              <a:solidFill>
                <a:srgbClr val="FFFFFF"/>
              </a:solidFill>
              <a:latin typeface="Helvetica Neue"/>
              <a:ea typeface="Helvetica Neue"/>
              <a:cs typeface="Helvetica Neue"/>
              <a:sym typeface="Helvetica Neue"/>
            </a:endParaRPr>
          </a:p>
        </p:txBody>
      </p:sp>
      <p:sp>
        <p:nvSpPr>
          <p:cNvPr id="876" name="Shape 876"/>
          <p:cNvSpPr txBox="1"/>
          <p:nvPr/>
        </p:nvSpPr>
        <p:spPr>
          <a:xfrm>
            <a:off x="468312" y="1052512"/>
            <a:ext cx="4679950" cy="825499"/>
          </a:xfrm>
          <a:prstGeom prst="rect">
            <a:avLst/>
          </a:prstGeom>
          <a:noFill/>
          <a:ln>
            <a:noFill/>
          </a:ln>
        </p:spPr>
        <p:txBody>
          <a:bodyPr lIns="90000" tIns="46800" rIns="90000" bIns="46800" anchor="t" anchorCtr="0">
            <a:noAutofit/>
          </a:bodyPr>
          <a:lstStyle/>
          <a:p>
            <a:pPr marL="341312" marR="0" lvl="0" indent="-341312" algn="l" rtl="0">
              <a:lnSpc>
                <a:spcPct val="100000"/>
              </a:lnSpc>
              <a:spcBef>
                <a:spcPts val="0"/>
              </a:spcBef>
              <a:spcAft>
                <a:spcPts val="0"/>
              </a:spcAft>
              <a:buClr>
                <a:srgbClr val="000000"/>
              </a:buClr>
              <a:buSzPct val="100000"/>
              <a:buFont typeface="Arial"/>
              <a:buChar char="•"/>
            </a:pPr>
            <a:r>
              <a:rPr lang="en-US" sz="2400" b="0" i="0" u="none">
                <a:solidFill>
                  <a:srgbClr val="000000"/>
                </a:solidFill>
                <a:latin typeface="Helvetica Neue"/>
                <a:ea typeface="Helvetica Neue"/>
                <a:cs typeface="Helvetica Neue"/>
                <a:sym typeface="Helvetica Neue"/>
              </a:rPr>
              <a:t>Maximise similarity in labels</a:t>
            </a:r>
          </a:p>
        </p:txBody>
      </p:sp>
      <p:pic>
        <p:nvPicPr>
          <p:cNvPr id="877" name="Shape 877"/>
          <p:cNvPicPr preferRelativeResize="0"/>
          <p:nvPr/>
        </p:nvPicPr>
        <p:blipFill rotWithShape="1">
          <a:blip r:embed="rId3">
            <a:alphaModFix/>
          </a:blip>
          <a:srcRect t="1612" b="863"/>
          <a:stretch/>
        </p:blipFill>
        <p:spPr>
          <a:xfrm>
            <a:off x="0" y="1890711"/>
            <a:ext cx="9144000" cy="4262437"/>
          </a:xfrm>
          <a:prstGeom prst="rect">
            <a:avLst/>
          </a:prstGeom>
          <a:noFill/>
          <a:ln>
            <a:noFill/>
          </a:ln>
        </p:spPr>
      </p:pic>
      <p:sp>
        <p:nvSpPr>
          <p:cNvPr id="878" name="Shape 878"/>
          <p:cNvSpPr txBox="1"/>
          <p:nvPr/>
        </p:nvSpPr>
        <p:spPr>
          <a:xfrm>
            <a:off x="0" y="3095625"/>
            <a:ext cx="3413124"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600" b="0" i="0" u="none">
                <a:solidFill>
                  <a:srgbClr val="000000"/>
                </a:solidFill>
                <a:latin typeface="Helvetica Neue"/>
                <a:ea typeface="Helvetica Neue"/>
                <a:cs typeface="Helvetica Neue"/>
                <a:sym typeface="Helvetica Neue"/>
              </a:rPr>
              <a:t>DNaseI (open chromatin) </a:t>
            </a:r>
          </a:p>
        </p:txBody>
      </p:sp>
      <p:sp>
        <p:nvSpPr>
          <p:cNvPr id="879" name="Shape 879"/>
          <p:cNvSpPr txBox="1"/>
          <p:nvPr/>
        </p:nvSpPr>
        <p:spPr>
          <a:xfrm>
            <a:off x="0" y="1733550"/>
            <a:ext cx="3556000"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600" b="0" i="0" u="none">
                <a:solidFill>
                  <a:srgbClr val="000000"/>
                </a:solidFill>
                <a:latin typeface="Helvetica Neue"/>
                <a:ea typeface="Helvetica Neue"/>
                <a:cs typeface="Helvetica Neue"/>
                <a:sym typeface="Helvetica Neue"/>
              </a:rPr>
              <a:t>H3K27me3 (repressive mark)</a:t>
            </a:r>
          </a:p>
        </p:txBody>
      </p:sp>
      <p:sp>
        <p:nvSpPr>
          <p:cNvPr id="880" name="Shape 880"/>
          <p:cNvSpPr txBox="1"/>
          <p:nvPr/>
        </p:nvSpPr>
        <p:spPr>
          <a:xfrm>
            <a:off x="0" y="4581525"/>
            <a:ext cx="4359274"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600" b="0" i="0" u="none">
                <a:solidFill>
                  <a:srgbClr val="000000"/>
                </a:solidFill>
                <a:latin typeface="Helvetica Neue"/>
                <a:ea typeface="Helvetica Neue"/>
                <a:cs typeface="Helvetica Neue"/>
                <a:sym typeface="Helvetica Neue"/>
              </a:rPr>
              <a:t>H3K4me1 (associated with enhancers)</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4"/>
        <p:cNvGrpSpPr/>
        <p:nvPr/>
      </p:nvGrpSpPr>
      <p:grpSpPr>
        <a:xfrm>
          <a:off x="0" y="0"/>
          <a:ext cx="0" cy="0"/>
          <a:chOff x="0" y="0"/>
          <a:chExt cx="0" cy="0"/>
        </a:xfrm>
      </p:grpSpPr>
      <p:sp>
        <p:nvSpPr>
          <p:cNvPr id="885" name="Shape 885"/>
          <p:cNvSpPr txBox="1"/>
          <p:nvPr/>
        </p:nvSpPr>
        <p:spPr>
          <a:xfrm>
            <a:off x="539750" y="260350"/>
            <a:ext cx="8153399" cy="762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Genome Segmentation</a:t>
            </a:r>
          </a:p>
        </p:txBody>
      </p:sp>
      <p:sp>
        <p:nvSpPr>
          <p:cNvPr id="886" name="Shape 886"/>
          <p:cNvSpPr txBox="1"/>
          <p:nvPr/>
        </p:nvSpPr>
        <p:spPr>
          <a:xfrm>
            <a:off x="152400" y="6375400"/>
            <a:ext cx="381000" cy="2286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FFFF"/>
              </a:buClr>
              <a:buSzPct val="25000"/>
              <a:buFont typeface="Helvetica Neue"/>
              <a:buNone/>
            </a:pPr>
            <a:fld id="{00000000-1234-1234-1234-123412341234}" type="slidenum">
              <a:rPr lang="en-US" sz="900" b="0" i="0" u="none">
                <a:solidFill>
                  <a:srgbClr val="FFFFFF"/>
                </a:solidFill>
                <a:latin typeface="Helvetica Neue"/>
                <a:ea typeface="Helvetica Neue"/>
                <a:cs typeface="Helvetica Neue"/>
                <a:sym typeface="Helvetica Neue"/>
              </a:rPr>
              <a:t>73</a:t>
            </a:fld>
            <a:endParaRPr lang="en-US" sz="900" b="0" i="0" u="none">
              <a:solidFill>
                <a:srgbClr val="FFFFFF"/>
              </a:solidFill>
              <a:latin typeface="Helvetica Neue"/>
              <a:ea typeface="Helvetica Neue"/>
              <a:cs typeface="Helvetica Neue"/>
              <a:sym typeface="Helvetica Neue"/>
            </a:endParaRPr>
          </a:p>
        </p:txBody>
      </p:sp>
      <p:sp>
        <p:nvSpPr>
          <p:cNvPr id="887" name="Shape 887"/>
          <p:cNvSpPr txBox="1"/>
          <p:nvPr/>
        </p:nvSpPr>
        <p:spPr>
          <a:xfrm>
            <a:off x="468312" y="1052512"/>
            <a:ext cx="4679950" cy="825499"/>
          </a:xfrm>
          <a:prstGeom prst="rect">
            <a:avLst/>
          </a:prstGeom>
          <a:noFill/>
          <a:ln>
            <a:noFill/>
          </a:ln>
        </p:spPr>
        <p:txBody>
          <a:bodyPr lIns="90000" tIns="46800" rIns="90000" bIns="46800" anchor="t" anchorCtr="0">
            <a:noAutofit/>
          </a:bodyPr>
          <a:lstStyle/>
          <a:p>
            <a:pPr marL="341312" marR="0" lvl="0" indent="-341312" algn="l" rtl="0">
              <a:lnSpc>
                <a:spcPct val="100000"/>
              </a:lnSpc>
              <a:spcBef>
                <a:spcPts val="0"/>
              </a:spcBef>
              <a:spcAft>
                <a:spcPts val="0"/>
              </a:spcAft>
              <a:buClr>
                <a:srgbClr val="000000"/>
              </a:buClr>
              <a:buSzPct val="100000"/>
              <a:buFont typeface="Arial"/>
              <a:buChar char="•"/>
            </a:pPr>
            <a:r>
              <a:rPr lang="en-US" sz="2400" b="0" i="0" u="none">
                <a:solidFill>
                  <a:srgbClr val="000000"/>
                </a:solidFill>
                <a:latin typeface="Helvetica Neue"/>
                <a:ea typeface="Helvetica Neue"/>
                <a:cs typeface="Helvetica Neue"/>
                <a:sym typeface="Helvetica Neue"/>
              </a:rPr>
              <a:t>Maximise similarity in labels</a:t>
            </a:r>
          </a:p>
        </p:txBody>
      </p:sp>
      <p:pic>
        <p:nvPicPr>
          <p:cNvPr id="888" name="Shape 888"/>
          <p:cNvPicPr preferRelativeResize="0"/>
          <p:nvPr/>
        </p:nvPicPr>
        <p:blipFill rotWithShape="1">
          <a:blip r:embed="rId3">
            <a:alphaModFix/>
          </a:blip>
          <a:srcRect/>
          <a:stretch/>
        </p:blipFill>
        <p:spPr>
          <a:xfrm>
            <a:off x="0" y="1820861"/>
            <a:ext cx="9144000" cy="4381500"/>
          </a:xfrm>
          <a:prstGeom prst="rect">
            <a:avLst/>
          </a:prstGeom>
          <a:noFill/>
          <a:ln>
            <a:noFill/>
          </a:ln>
        </p:spPr>
      </p:pic>
      <p:sp>
        <p:nvSpPr>
          <p:cNvPr id="889" name="Shape 889"/>
          <p:cNvSpPr txBox="1"/>
          <p:nvPr/>
        </p:nvSpPr>
        <p:spPr>
          <a:xfrm>
            <a:off x="0" y="3095625"/>
            <a:ext cx="3413124"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600" b="0" i="0" u="none">
                <a:solidFill>
                  <a:srgbClr val="000000"/>
                </a:solidFill>
                <a:latin typeface="Helvetica Neue"/>
                <a:ea typeface="Helvetica Neue"/>
                <a:cs typeface="Helvetica Neue"/>
                <a:sym typeface="Helvetica Neue"/>
              </a:rPr>
              <a:t>DNaseI (open chromatin) </a:t>
            </a:r>
          </a:p>
        </p:txBody>
      </p:sp>
      <p:sp>
        <p:nvSpPr>
          <p:cNvPr id="890" name="Shape 890"/>
          <p:cNvSpPr txBox="1"/>
          <p:nvPr/>
        </p:nvSpPr>
        <p:spPr>
          <a:xfrm>
            <a:off x="0" y="1733550"/>
            <a:ext cx="3556000"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600" b="0" i="0" u="none">
                <a:solidFill>
                  <a:srgbClr val="000000"/>
                </a:solidFill>
                <a:latin typeface="Helvetica Neue"/>
                <a:ea typeface="Helvetica Neue"/>
                <a:cs typeface="Helvetica Neue"/>
                <a:sym typeface="Helvetica Neue"/>
              </a:rPr>
              <a:t>H3K27me3 (repressive mark)</a:t>
            </a:r>
          </a:p>
        </p:txBody>
      </p:sp>
      <p:sp>
        <p:nvSpPr>
          <p:cNvPr id="891" name="Shape 891"/>
          <p:cNvSpPr txBox="1"/>
          <p:nvPr/>
        </p:nvSpPr>
        <p:spPr>
          <a:xfrm>
            <a:off x="0" y="4581525"/>
            <a:ext cx="4359274"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600" b="0" i="0" u="none">
                <a:solidFill>
                  <a:srgbClr val="000000"/>
                </a:solidFill>
                <a:latin typeface="Helvetica Neue"/>
                <a:ea typeface="Helvetica Neue"/>
                <a:cs typeface="Helvetica Neue"/>
                <a:sym typeface="Helvetica Neue"/>
              </a:rPr>
              <a:t>H3K4me1 (associated with enhancers)</a:t>
            </a: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5"/>
        <p:cNvGrpSpPr/>
        <p:nvPr/>
      </p:nvGrpSpPr>
      <p:grpSpPr>
        <a:xfrm>
          <a:off x="0" y="0"/>
          <a:ext cx="0" cy="0"/>
          <a:chOff x="0" y="0"/>
          <a:chExt cx="0" cy="0"/>
        </a:xfrm>
      </p:grpSpPr>
      <p:sp>
        <p:nvSpPr>
          <p:cNvPr id="896" name="Shape 896"/>
          <p:cNvSpPr txBox="1"/>
          <p:nvPr/>
        </p:nvSpPr>
        <p:spPr>
          <a:xfrm>
            <a:off x="539750" y="260350"/>
            <a:ext cx="8153399" cy="762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Genome Segmentation</a:t>
            </a:r>
          </a:p>
        </p:txBody>
      </p:sp>
      <p:sp>
        <p:nvSpPr>
          <p:cNvPr id="897" name="Shape 897"/>
          <p:cNvSpPr txBox="1"/>
          <p:nvPr/>
        </p:nvSpPr>
        <p:spPr>
          <a:xfrm>
            <a:off x="152400" y="6375400"/>
            <a:ext cx="381000" cy="2286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FFFF"/>
              </a:buClr>
              <a:buSzPct val="25000"/>
              <a:buFont typeface="Helvetica Neue"/>
              <a:buNone/>
            </a:pPr>
            <a:fld id="{00000000-1234-1234-1234-123412341234}" type="slidenum">
              <a:rPr lang="en-US" sz="900" b="0" i="0" u="none">
                <a:solidFill>
                  <a:srgbClr val="FFFFFF"/>
                </a:solidFill>
                <a:latin typeface="Helvetica Neue"/>
                <a:ea typeface="Helvetica Neue"/>
                <a:cs typeface="Helvetica Neue"/>
                <a:sym typeface="Helvetica Neue"/>
              </a:rPr>
              <a:t>74</a:t>
            </a:fld>
            <a:endParaRPr lang="en-US" sz="900" b="0" i="0" u="none">
              <a:solidFill>
                <a:srgbClr val="FFFFFF"/>
              </a:solidFill>
              <a:latin typeface="Helvetica Neue"/>
              <a:ea typeface="Helvetica Neue"/>
              <a:cs typeface="Helvetica Neue"/>
              <a:sym typeface="Helvetica Neue"/>
            </a:endParaRPr>
          </a:p>
        </p:txBody>
      </p:sp>
      <p:sp>
        <p:nvSpPr>
          <p:cNvPr id="898" name="Shape 898"/>
          <p:cNvSpPr txBox="1"/>
          <p:nvPr/>
        </p:nvSpPr>
        <p:spPr>
          <a:xfrm>
            <a:off x="468312" y="1052512"/>
            <a:ext cx="4679950" cy="825499"/>
          </a:xfrm>
          <a:prstGeom prst="rect">
            <a:avLst/>
          </a:prstGeom>
          <a:noFill/>
          <a:ln>
            <a:noFill/>
          </a:ln>
        </p:spPr>
        <p:txBody>
          <a:bodyPr lIns="90000" tIns="46800" rIns="90000" bIns="46800" anchor="t" anchorCtr="0">
            <a:noAutofit/>
          </a:bodyPr>
          <a:lstStyle/>
          <a:p>
            <a:pPr marL="341312" marR="0" lvl="0" indent="-341312" algn="l" rtl="0">
              <a:lnSpc>
                <a:spcPct val="100000"/>
              </a:lnSpc>
              <a:spcBef>
                <a:spcPts val="0"/>
              </a:spcBef>
              <a:spcAft>
                <a:spcPts val="0"/>
              </a:spcAft>
              <a:buClr>
                <a:srgbClr val="000000"/>
              </a:buClr>
              <a:buSzPct val="100000"/>
              <a:buFont typeface="Arial"/>
              <a:buChar char="•"/>
            </a:pPr>
            <a:r>
              <a:rPr lang="en-US" sz="2400" b="0" i="0" u="none">
                <a:solidFill>
                  <a:srgbClr val="000000"/>
                </a:solidFill>
                <a:latin typeface="Helvetica Neue"/>
                <a:ea typeface="Helvetica Neue"/>
                <a:cs typeface="Helvetica Neue"/>
                <a:sym typeface="Helvetica Neue"/>
              </a:rPr>
              <a:t>Maximise similarity in labels</a:t>
            </a:r>
          </a:p>
        </p:txBody>
      </p:sp>
      <p:pic>
        <p:nvPicPr>
          <p:cNvPr id="899" name="Shape 899"/>
          <p:cNvPicPr preferRelativeResize="0"/>
          <p:nvPr/>
        </p:nvPicPr>
        <p:blipFill rotWithShape="1">
          <a:blip r:embed="rId3">
            <a:alphaModFix/>
          </a:blip>
          <a:srcRect/>
          <a:stretch/>
        </p:blipFill>
        <p:spPr>
          <a:xfrm>
            <a:off x="0" y="1820861"/>
            <a:ext cx="9144000" cy="4381500"/>
          </a:xfrm>
          <a:prstGeom prst="rect">
            <a:avLst/>
          </a:prstGeom>
          <a:noFill/>
          <a:ln>
            <a:noFill/>
          </a:ln>
        </p:spPr>
      </p:pic>
      <p:sp>
        <p:nvSpPr>
          <p:cNvPr id="900" name="Shape 900"/>
          <p:cNvSpPr txBox="1"/>
          <p:nvPr/>
        </p:nvSpPr>
        <p:spPr>
          <a:xfrm>
            <a:off x="0" y="3095625"/>
            <a:ext cx="3413124"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600" b="0" i="0" u="none">
                <a:solidFill>
                  <a:srgbClr val="000000"/>
                </a:solidFill>
                <a:latin typeface="Helvetica Neue"/>
                <a:ea typeface="Helvetica Neue"/>
                <a:cs typeface="Helvetica Neue"/>
                <a:sym typeface="Helvetica Neue"/>
              </a:rPr>
              <a:t>DNaseI (open chromatin) </a:t>
            </a:r>
          </a:p>
        </p:txBody>
      </p:sp>
      <p:sp>
        <p:nvSpPr>
          <p:cNvPr id="901" name="Shape 901"/>
          <p:cNvSpPr txBox="1"/>
          <p:nvPr/>
        </p:nvSpPr>
        <p:spPr>
          <a:xfrm>
            <a:off x="0" y="1733550"/>
            <a:ext cx="3556000"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600" b="0" i="0" u="none">
                <a:solidFill>
                  <a:srgbClr val="000000"/>
                </a:solidFill>
                <a:latin typeface="Helvetica Neue"/>
                <a:ea typeface="Helvetica Neue"/>
                <a:cs typeface="Helvetica Neue"/>
                <a:sym typeface="Helvetica Neue"/>
              </a:rPr>
              <a:t>H3K27me3 (repressive mark)</a:t>
            </a:r>
          </a:p>
        </p:txBody>
      </p:sp>
      <p:sp>
        <p:nvSpPr>
          <p:cNvPr id="902" name="Shape 902"/>
          <p:cNvSpPr txBox="1"/>
          <p:nvPr/>
        </p:nvSpPr>
        <p:spPr>
          <a:xfrm>
            <a:off x="0" y="4581525"/>
            <a:ext cx="4359274" cy="33654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600" b="0" i="0" u="none">
                <a:solidFill>
                  <a:srgbClr val="000000"/>
                </a:solidFill>
                <a:latin typeface="Helvetica Neue"/>
                <a:ea typeface="Helvetica Neue"/>
                <a:cs typeface="Helvetica Neue"/>
                <a:sym typeface="Helvetica Neue"/>
              </a:rPr>
              <a:t>H3K4me1 (associated with enhancers)</a:t>
            </a:r>
          </a:p>
        </p:txBody>
      </p:sp>
      <p:grpSp>
        <p:nvGrpSpPr>
          <p:cNvPr id="903" name="Shape 903"/>
          <p:cNvGrpSpPr/>
          <p:nvPr/>
        </p:nvGrpSpPr>
        <p:grpSpPr>
          <a:xfrm>
            <a:off x="65086" y="3627437"/>
            <a:ext cx="9180511" cy="579436"/>
            <a:chOff x="65086" y="3627437"/>
            <a:chExt cx="9180511" cy="579436"/>
          </a:xfrm>
        </p:grpSpPr>
        <p:sp>
          <p:nvSpPr>
            <p:cNvPr id="904" name="Shape 904"/>
            <p:cNvSpPr txBox="1"/>
            <p:nvPr/>
          </p:nvSpPr>
          <p:spPr>
            <a:xfrm>
              <a:off x="65086" y="3627437"/>
              <a:ext cx="984250" cy="334961"/>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1600" b="1" i="0" u="none">
                  <a:solidFill>
                    <a:srgbClr val="FFFFFF"/>
                  </a:solidFill>
                  <a:latin typeface="Helvetica Neue"/>
                  <a:ea typeface="Helvetica Neue"/>
                  <a:cs typeface="Helvetica Neue"/>
                  <a:sym typeface="Helvetica Neue"/>
                </a:rPr>
                <a:t>Open</a:t>
              </a:r>
            </a:p>
          </p:txBody>
        </p:sp>
        <p:sp>
          <p:nvSpPr>
            <p:cNvPr id="905" name="Shape 905"/>
            <p:cNvSpPr txBox="1"/>
            <p:nvPr/>
          </p:nvSpPr>
          <p:spPr>
            <a:xfrm>
              <a:off x="2784475" y="3627437"/>
              <a:ext cx="984250" cy="334961"/>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1600" b="1" i="0" u="none">
                  <a:solidFill>
                    <a:srgbClr val="FFFFFF"/>
                  </a:solidFill>
                  <a:latin typeface="Helvetica Neue"/>
                  <a:ea typeface="Helvetica Neue"/>
                  <a:cs typeface="Helvetica Neue"/>
                  <a:sym typeface="Helvetica Neue"/>
                </a:rPr>
                <a:t>Open</a:t>
              </a:r>
            </a:p>
          </p:txBody>
        </p:sp>
        <p:sp>
          <p:nvSpPr>
            <p:cNvPr id="906" name="Shape 906"/>
            <p:cNvSpPr txBox="1"/>
            <p:nvPr/>
          </p:nvSpPr>
          <p:spPr>
            <a:xfrm>
              <a:off x="1106487" y="3627437"/>
              <a:ext cx="1227136" cy="57943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1600" b="1" i="0" u="none">
                  <a:solidFill>
                    <a:srgbClr val="FFFFFF"/>
                  </a:solidFill>
                  <a:latin typeface="Helvetica Neue"/>
                  <a:ea typeface="Helvetica Neue"/>
                  <a:cs typeface="Helvetica Neue"/>
                  <a:sym typeface="Helvetica Neue"/>
                </a:rPr>
                <a:t>Repressed</a:t>
              </a:r>
            </a:p>
          </p:txBody>
        </p:sp>
        <p:sp>
          <p:nvSpPr>
            <p:cNvPr id="907" name="Shape 907"/>
            <p:cNvSpPr txBox="1"/>
            <p:nvPr/>
          </p:nvSpPr>
          <p:spPr>
            <a:xfrm>
              <a:off x="3992562" y="3627437"/>
              <a:ext cx="1227136" cy="57943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1600" b="1" i="0" u="none">
                  <a:solidFill>
                    <a:srgbClr val="FFFFFF"/>
                  </a:solidFill>
                  <a:latin typeface="Helvetica Neue"/>
                  <a:ea typeface="Helvetica Neue"/>
                  <a:cs typeface="Helvetica Neue"/>
                  <a:sym typeface="Helvetica Neue"/>
                </a:rPr>
                <a:t>Repressed</a:t>
              </a:r>
            </a:p>
          </p:txBody>
        </p:sp>
        <p:sp>
          <p:nvSpPr>
            <p:cNvPr id="908" name="Shape 908"/>
            <p:cNvSpPr txBox="1"/>
            <p:nvPr/>
          </p:nvSpPr>
          <p:spPr>
            <a:xfrm>
              <a:off x="5984875" y="3627437"/>
              <a:ext cx="1928812" cy="57943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1600" b="1" i="0" u="none">
                  <a:solidFill>
                    <a:srgbClr val="FFFFFF"/>
                  </a:solidFill>
                  <a:latin typeface="Helvetica Neue"/>
                  <a:ea typeface="Helvetica Neue"/>
                  <a:cs typeface="Helvetica Neue"/>
                  <a:sym typeface="Helvetica Neue"/>
                </a:rPr>
                <a:t>Active enhancer</a:t>
              </a:r>
            </a:p>
          </p:txBody>
        </p:sp>
        <p:sp>
          <p:nvSpPr>
            <p:cNvPr id="909" name="Shape 909"/>
            <p:cNvSpPr txBox="1"/>
            <p:nvPr/>
          </p:nvSpPr>
          <p:spPr>
            <a:xfrm>
              <a:off x="8018461" y="3627437"/>
              <a:ext cx="1227136" cy="57943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1600" b="1" i="0" u="none">
                  <a:solidFill>
                    <a:srgbClr val="FFFFFF"/>
                  </a:solidFill>
                  <a:latin typeface="Helvetica Neue"/>
                  <a:ea typeface="Helvetica Neue"/>
                  <a:cs typeface="Helvetica Neue"/>
                  <a:sym typeface="Helvetica Neue"/>
                </a:rPr>
                <a:t>Repressed</a:t>
              </a:r>
            </a:p>
          </p:txBody>
        </p: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3"/>
        <p:cNvGrpSpPr/>
        <p:nvPr/>
      </p:nvGrpSpPr>
      <p:grpSpPr>
        <a:xfrm>
          <a:off x="0" y="0"/>
          <a:ext cx="0" cy="0"/>
          <a:chOff x="0" y="0"/>
          <a:chExt cx="0" cy="0"/>
        </a:xfrm>
      </p:grpSpPr>
      <p:sp>
        <p:nvSpPr>
          <p:cNvPr id="914" name="Shape 914"/>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CTCF</a:t>
            </a:r>
          </a:p>
        </p:txBody>
      </p:sp>
      <p:pic>
        <p:nvPicPr>
          <p:cNvPr id="915" name="Shape 915"/>
          <p:cNvPicPr preferRelativeResize="0"/>
          <p:nvPr/>
        </p:nvPicPr>
        <p:blipFill rotWithShape="1">
          <a:blip r:embed="rId3">
            <a:alphaModFix/>
          </a:blip>
          <a:srcRect t="-56826" b="-56825"/>
          <a:stretch/>
        </p:blipFill>
        <p:spPr>
          <a:xfrm>
            <a:off x="0" y="-171450"/>
            <a:ext cx="9144000" cy="5422899"/>
          </a:xfrm>
          <a:prstGeom prst="rect">
            <a:avLst/>
          </a:prstGeom>
          <a:noFill/>
          <a:ln>
            <a:noFill/>
          </a:ln>
        </p:spPr>
      </p:pic>
      <p:pic>
        <p:nvPicPr>
          <p:cNvPr id="916" name="Shape 916"/>
          <p:cNvPicPr preferRelativeResize="0"/>
          <p:nvPr/>
        </p:nvPicPr>
        <p:blipFill rotWithShape="1">
          <a:blip r:embed="rId4">
            <a:alphaModFix/>
          </a:blip>
          <a:srcRect/>
          <a:stretch/>
        </p:blipFill>
        <p:spPr>
          <a:xfrm>
            <a:off x="0" y="4076700"/>
            <a:ext cx="9144000" cy="717550"/>
          </a:xfrm>
          <a:prstGeom prst="rect">
            <a:avLst/>
          </a:prstGeom>
          <a:noFill/>
          <a:ln>
            <a:noFill/>
          </a:ln>
        </p:spPr>
      </p:pic>
      <p:sp>
        <p:nvSpPr>
          <p:cNvPr id="917" name="Shape 917"/>
          <p:cNvSpPr txBox="1"/>
          <p:nvPr/>
        </p:nvSpPr>
        <p:spPr>
          <a:xfrm>
            <a:off x="3224211" y="4794250"/>
            <a:ext cx="2695574" cy="30638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80FF"/>
              </a:buClr>
              <a:buSzPct val="25000"/>
              <a:buFont typeface="Arial"/>
              <a:buNone/>
            </a:pPr>
            <a:r>
              <a:rPr lang="en-US" sz="1400" b="0" i="0" u="none">
                <a:solidFill>
                  <a:srgbClr val="0080FF"/>
                </a:solidFill>
                <a:latin typeface="Arial"/>
                <a:ea typeface="Arial"/>
                <a:cs typeface="Arial"/>
                <a:sym typeface="Arial"/>
              </a:rPr>
              <a:t>Number of cells in CTCF states</a:t>
            </a:r>
          </a:p>
        </p:txBody>
      </p:sp>
      <p:pic>
        <p:nvPicPr>
          <p:cNvPr id="918" name="Shape 918"/>
          <p:cNvPicPr preferRelativeResize="0"/>
          <p:nvPr/>
        </p:nvPicPr>
        <p:blipFill rotWithShape="1">
          <a:blip r:embed="rId5">
            <a:alphaModFix/>
          </a:blip>
          <a:srcRect/>
          <a:stretch/>
        </p:blipFill>
        <p:spPr>
          <a:xfrm>
            <a:off x="0" y="5178425"/>
            <a:ext cx="9144000" cy="1103312"/>
          </a:xfrm>
          <a:prstGeom prst="rect">
            <a:avLst/>
          </a:prstGeom>
          <a:noFill/>
          <a:ln>
            <a:noFill/>
          </a:ln>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2"/>
        <p:cNvGrpSpPr/>
        <p:nvPr/>
      </p:nvGrpSpPr>
      <p:grpSpPr>
        <a:xfrm>
          <a:off x="0" y="0"/>
          <a:ext cx="0" cy="0"/>
          <a:chOff x="0" y="0"/>
          <a:chExt cx="0" cy="0"/>
        </a:xfrm>
      </p:grpSpPr>
      <p:sp>
        <p:nvSpPr>
          <p:cNvPr id="923" name="Shape 923"/>
          <p:cNvSpPr txBox="1"/>
          <p:nvPr/>
        </p:nvSpPr>
        <p:spPr>
          <a:xfrm>
            <a:off x="685800" y="44450"/>
            <a:ext cx="7772400" cy="914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Summarising TSS annotations</a:t>
            </a:r>
          </a:p>
        </p:txBody>
      </p:sp>
      <p:pic>
        <p:nvPicPr>
          <p:cNvPr id="924" name="Shape 924"/>
          <p:cNvPicPr preferRelativeResize="0"/>
          <p:nvPr/>
        </p:nvPicPr>
        <p:blipFill rotWithShape="1">
          <a:blip r:embed="rId3">
            <a:alphaModFix/>
          </a:blip>
          <a:srcRect t="-56826" b="-56825"/>
          <a:stretch/>
        </p:blipFill>
        <p:spPr>
          <a:xfrm>
            <a:off x="0" y="333375"/>
            <a:ext cx="9144000" cy="4918074"/>
          </a:xfrm>
          <a:prstGeom prst="rect">
            <a:avLst/>
          </a:prstGeom>
          <a:noFill/>
          <a:ln>
            <a:noFill/>
          </a:ln>
        </p:spPr>
      </p:pic>
      <p:pic>
        <p:nvPicPr>
          <p:cNvPr id="925" name="Shape 925"/>
          <p:cNvPicPr preferRelativeResize="0"/>
          <p:nvPr/>
        </p:nvPicPr>
        <p:blipFill rotWithShape="1">
          <a:blip r:embed="rId4">
            <a:alphaModFix/>
          </a:blip>
          <a:srcRect/>
          <a:stretch/>
        </p:blipFill>
        <p:spPr>
          <a:xfrm>
            <a:off x="0" y="4005262"/>
            <a:ext cx="9144000" cy="350837"/>
          </a:xfrm>
          <a:prstGeom prst="rect">
            <a:avLst/>
          </a:prstGeom>
          <a:noFill/>
          <a:ln>
            <a:noFill/>
          </a:ln>
        </p:spPr>
      </p:pic>
      <p:sp>
        <p:nvSpPr>
          <p:cNvPr id="926" name="Shape 926"/>
          <p:cNvSpPr txBox="1"/>
          <p:nvPr/>
        </p:nvSpPr>
        <p:spPr>
          <a:xfrm>
            <a:off x="2940050" y="4344987"/>
            <a:ext cx="3263900" cy="306386"/>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1400" b="0" i="0" u="none">
                <a:solidFill>
                  <a:srgbClr val="FF0000"/>
                </a:solidFill>
                <a:latin typeface="Arial"/>
                <a:ea typeface="Arial"/>
                <a:cs typeface="Arial"/>
                <a:sym typeface="Arial"/>
              </a:rPr>
              <a:t>Number of cell types in promoter state</a:t>
            </a:r>
          </a:p>
        </p:txBody>
      </p:sp>
      <p:pic>
        <p:nvPicPr>
          <p:cNvPr id="927" name="Shape 927"/>
          <p:cNvPicPr preferRelativeResize="0"/>
          <p:nvPr/>
        </p:nvPicPr>
        <p:blipFill rotWithShape="1">
          <a:blip r:embed="rId5">
            <a:alphaModFix/>
          </a:blip>
          <a:srcRect/>
          <a:stretch/>
        </p:blipFill>
        <p:spPr>
          <a:xfrm>
            <a:off x="0" y="5178425"/>
            <a:ext cx="9144000" cy="1103312"/>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1"/>
        <p:cNvGrpSpPr/>
        <p:nvPr/>
      </p:nvGrpSpPr>
      <p:grpSpPr>
        <a:xfrm>
          <a:off x="0" y="0"/>
          <a:ext cx="0" cy="0"/>
          <a:chOff x="0" y="0"/>
          <a:chExt cx="0" cy="0"/>
        </a:xfrm>
      </p:grpSpPr>
      <p:pic>
        <p:nvPicPr>
          <p:cNvPr id="932" name="Shape 932"/>
          <p:cNvPicPr preferRelativeResize="0"/>
          <p:nvPr/>
        </p:nvPicPr>
        <p:blipFill rotWithShape="1">
          <a:blip r:embed="rId3">
            <a:alphaModFix/>
          </a:blip>
          <a:srcRect b="-4633"/>
          <a:stretch/>
        </p:blipFill>
        <p:spPr>
          <a:xfrm>
            <a:off x="0" y="476250"/>
            <a:ext cx="9144000" cy="763586"/>
          </a:xfrm>
          <a:prstGeom prst="rect">
            <a:avLst/>
          </a:prstGeom>
          <a:noFill/>
          <a:ln>
            <a:noFill/>
          </a:ln>
        </p:spPr>
      </p:pic>
      <p:sp>
        <p:nvSpPr>
          <p:cNvPr id="933" name="Shape 933"/>
          <p:cNvSpPr txBox="1"/>
          <p:nvPr/>
        </p:nvSpPr>
        <p:spPr>
          <a:xfrm>
            <a:off x="685800" y="-100011"/>
            <a:ext cx="7772400" cy="914400"/>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Ensembl Regulatory Build</a:t>
            </a:r>
          </a:p>
        </p:txBody>
      </p:sp>
      <p:pic>
        <p:nvPicPr>
          <p:cNvPr id="934" name="Shape 934"/>
          <p:cNvPicPr preferRelativeResize="0"/>
          <p:nvPr/>
        </p:nvPicPr>
        <p:blipFill rotWithShape="1">
          <a:blip r:embed="rId4">
            <a:alphaModFix/>
          </a:blip>
          <a:srcRect/>
          <a:stretch/>
        </p:blipFill>
        <p:spPr>
          <a:xfrm>
            <a:off x="0" y="5205412"/>
            <a:ext cx="9144000" cy="1103312"/>
          </a:xfrm>
          <a:prstGeom prst="rect">
            <a:avLst/>
          </a:prstGeom>
          <a:noFill/>
          <a:ln>
            <a:noFill/>
          </a:ln>
        </p:spPr>
      </p:pic>
    </p:spTree>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8"/>
        <p:cNvGrpSpPr/>
        <p:nvPr/>
      </p:nvGrpSpPr>
      <p:grpSpPr>
        <a:xfrm>
          <a:off x="0" y="0"/>
          <a:ext cx="0" cy="0"/>
          <a:chOff x="0" y="0"/>
          <a:chExt cx="0" cy="0"/>
        </a:xfrm>
      </p:grpSpPr>
      <p:sp>
        <p:nvSpPr>
          <p:cNvPr id="939" name="Shape 939"/>
          <p:cNvSpPr txBox="1"/>
          <p:nvPr/>
        </p:nvSpPr>
        <p:spPr>
          <a:xfrm>
            <a:off x="685800" y="-100011"/>
            <a:ext cx="7772400" cy="914400"/>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FF6600"/>
              </a:buClr>
              <a:buSzPct val="25000"/>
              <a:buFont typeface="Times New Roman"/>
              <a:buNone/>
            </a:pPr>
            <a:r>
              <a:rPr lang="en-US" sz="3600" b="1" i="1" u="none">
                <a:solidFill>
                  <a:srgbClr val="FF6600"/>
                </a:solidFill>
                <a:latin typeface="Times New Roman"/>
                <a:ea typeface="Times New Roman"/>
                <a:cs typeface="Times New Roman"/>
                <a:sym typeface="Times New Roman"/>
              </a:rPr>
              <a:t>Ensembl Regulatory Build</a:t>
            </a:r>
          </a:p>
        </p:txBody>
      </p:sp>
      <p:pic>
        <p:nvPicPr>
          <p:cNvPr id="940" name="Shape 940"/>
          <p:cNvPicPr preferRelativeResize="0"/>
          <p:nvPr/>
        </p:nvPicPr>
        <p:blipFill rotWithShape="1">
          <a:blip r:embed="rId3">
            <a:alphaModFix/>
          </a:blip>
          <a:srcRect b="-28088"/>
          <a:stretch/>
        </p:blipFill>
        <p:spPr>
          <a:xfrm>
            <a:off x="0" y="476250"/>
            <a:ext cx="9144000" cy="4745036"/>
          </a:xfrm>
          <a:prstGeom prst="rect">
            <a:avLst/>
          </a:prstGeom>
          <a:noFill/>
          <a:ln>
            <a:noFill/>
          </a:ln>
        </p:spPr>
      </p:pic>
      <p:pic>
        <p:nvPicPr>
          <p:cNvPr id="941" name="Shape 941"/>
          <p:cNvPicPr preferRelativeResize="0"/>
          <p:nvPr/>
        </p:nvPicPr>
        <p:blipFill rotWithShape="1">
          <a:blip r:embed="rId4">
            <a:alphaModFix/>
          </a:blip>
          <a:srcRect/>
          <a:stretch/>
        </p:blipFill>
        <p:spPr>
          <a:xfrm>
            <a:off x="0" y="5205412"/>
            <a:ext cx="9144000" cy="1103312"/>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Ensembl</a:t>
            </a:r>
            <a:r>
              <a:rPr lang="en-US" dirty="0"/>
              <a:t> </a:t>
            </a:r>
            <a:r>
              <a:rPr lang="en-US" dirty="0" smtClean="0"/>
              <a:t>Regulation</a:t>
            </a:r>
            <a:endParaRPr lang="en-US" dirty="0"/>
          </a:p>
        </p:txBody>
      </p:sp>
      <p:sp>
        <p:nvSpPr>
          <p:cNvPr id="3" name="Content Placeholder 2"/>
          <p:cNvSpPr>
            <a:spLocks noGrp="1"/>
          </p:cNvSpPr>
          <p:nvPr>
            <p:ph idx="1"/>
          </p:nvPr>
        </p:nvSpPr>
        <p:spPr/>
        <p:txBody>
          <a:bodyPr/>
          <a:lstStyle/>
          <a:p>
            <a:pPr marL="0" indent="0" algn="just">
              <a:buNone/>
            </a:pPr>
            <a:r>
              <a:rPr lang="en-US" dirty="0"/>
              <a:t>The goal of </a:t>
            </a:r>
            <a:r>
              <a:rPr lang="en-US" dirty="0" err="1"/>
              <a:t>Ensembl</a:t>
            </a:r>
            <a:r>
              <a:rPr lang="en-US" dirty="0"/>
              <a:t> Regulation team is to annotate the genome with features that may play a role in </a:t>
            </a:r>
            <a:r>
              <a:rPr lang="en-US" dirty="0" smtClean="0"/>
              <a:t>regulation </a:t>
            </a:r>
            <a:r>
              <a:rPr lang="en-US" dirty="0"/>
              <a:t>of </a:t>
            </a:r>
            <a:r>
              <a:rPr lang="en-US" dirty="0" smtClean="0"/>
              <a:t>gene expression.</a:t>
            </a:r>
            <a:endParaRPr lang="en-US" dirty="0"/>
          </a:p>
          <a:p>
            <a:endParaRPr lang="en-US" dirty="0"/>
          </a:p>
          <a:p>
            <a:r>
              <a:rPr lang="en-US" dirty="0"/>
              <a:t>Predicted open/closed chromatin</a:t>
            </a:r>
          </a:p>
          <a:p>
            <a:pPr lvl="1"/>
            <a:r>
              <a:rPr lang="en-US" dirty="0"/>
              <a:t>DNase I sensitivity</a:t>
            </a:r>
          </a:p>
          <a:p>
            <a:r>
              <a:rPr lang="en-US" dirty="0"/>
              <a:t>Transcription factor binding sites</a:t>
            </a:r>
          </a:p>
          <a:p>
            <a:r>
              <a:rPr lang="en-US" dirty="0"/>
              <a:t>Epigenetic marks</a:t>
            </a:r>
          </a:p>
          <a:p>
            <a:pPr lvl="1"/>
            <a:r>
              <a:rPr lang="en-US" dirty="0"/>
              <a:t>Histone modifications</a:t>
            </a:r>
          </a:p>
          <a:p>
            <a:pPr lvl="1"/>
            <a:r>
              <a:rPr lang="en-US" dirty="0"/>
              <a:t>DNA methylation</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666" t="3548" r="16678" b="5842"/>
          <a:stretch/>
        </p:blipFill>
        <p:spPr>
          <a:xfrm rot="5400000">
            <a:off x="5340378" y="2924098"/>
            <a:ext cx="3462947" cy="2772697"/>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47332"/>
          <a:stretch/>
        </p:blipFill>
        <p:spPr>
          <a:xfrm>
            <a:off x="179512" y="1847002"/>
            <a:ext cx="8887756" cy="4162713"/>
          </a:xfrm>
          <a:prstGeom prst="rect">
            <a:avLst/>
          </a:prstGeom>
        </p:spPr>
      </p:pic>
      <p:sp>
        <p:nvSpPr>
          <p:cNvPr id="8" name="Rectangle 7"/>
          <p:cNvSpPr/>
          <p:nvPr/>
        </p:nvSpPr>
        <p:spPr>
          <a:xfrm>
            <a:off x="1359260" y="5973216"/>
            <a:ext cx="7191303" cy="253916"/>
          </a:xfrm>
          <a:prstGeom prst="rect">
            <a:avLst/>
          </a:prstGeom>
        </p:spPr>
        <p:txBody>
          <a:bodyPr wrap="square">
            <a:spAutoFit/>
          </a:bodyPr>
          <a:lstStyle/>
          <a:p>
            <a:pPr algn="r"/>
            <a:r>
              <a:rPr lang="en-US" sz="1050" dirty="0" err="1">
                <a:solidFill>
                  <a:schemeClr val="accent2"/>
                </a:solidFill>
              </a:rPr>
              <a:t>Shendure</a:t>
            </a:r>
            <a:r>
              <a:rPr lang="en-US" sz="1050" dirty="0">
                <a:solidFill>
                  <a:schemeClr val="accent2"/>
                </a:solidFill>
              </a:rPr>
              <a:t> </a:t>
            </a:r>
            <a:r>
              <a:rPr lang="en-US" sz="1050" dirty="0" smtClean="0">
                <a:solidFill>
                  <a:schemeClr val="accent2"/>
                </a:solidFill>
              </a:rPr>
              <a:t>J. et al., Nat </a:t>
            </a:r>
            <a:r>
              <a:rPr lang="en-US" sz="1050" dirty="0" err="1">
                <a:solidFill>
                  <a:schemeClr val="accent2"/>
                </a:solidFill>
              </a:rPr>
              <a:t>Biotechnol</a:t>
            </a:r>
            <a:r>
              <a:rPr lang="en-US" sz="1050" dirty="0">
                <a:solidFill>
                  <a:schemeClr val="accent2"/>
                </a:solidFill>
              </a:rPr>
              <a:t>. 2012 Nov;30(11):1084-</a:t>
            </a:r>
            <a:r>
              <a:rPr lang="en-US" sz="1050" dirty="0" smtClean="0">
                <a:solidFill>
                  <a:schemeClr val="accent2"/>
                </a:solidFill>
              </a:rPr>
              <a:t>94</a:t>
            </a:r>
            <a:endParaRPr lang="en-US" sz="1050" dirty="0">
              <a:solidFill>
                <a:schemeClr val="accent2"/>
              </a:solidFill>
            </a:endParaRPr>
          </a:p>
        </p:txBody>
      </p:sp>
      <p:sp>
        <p:nvSpPr>
          <p:cNvPr id="12" name="Title 11"/>
          <p:cNvSpPr>
            <a:spLocks noGrp="1"/>
          </p:cNvSpPr>
          <p:nvPr>
            <p:ph type="title"/>
          </p:nvPr>
        </p:nvSpPr>
        <p:spPr/>
        <p:txBody>
          <a:bodyPr/>
          <a:lstStyle/>
          <a:p>
            <a:r>
              <a:rPr lang="en-US" sz="3200" dirty="0" err="1" smtClean="0"/>
              <a:t>Epigenomic</a:t>
            </a:r>
            <a:r>
              <a:rPr lang="en-US" sz="3200" dirty="0" smtClean="0"/>
              <a:t> and </a:t>
            </a:r>
            <a:r>
              <a:rPr lang="en-US" sz="3200" dirty="0" err="1" smtClean="0"/>
              <a:t>Transcriptomic</a:t>
            </a:r>
            <a:r>
              <a:rPr lang="en-US" sz="3200" dirty="0" smtClean="0"/>
              <a:t> Assays </a:t>
            </a:r>
            <a:endParaRPr lang="en-US" sz="3200" dirty="0"/>
          </a:p>
        </p:txBody>
      </p:sp>
      <p:sp>
        <p:nvSpPr>
          <p:cNvPr id="7" name="TextBox 6"/>
          <p:cNvSpPr txBox="1"/>
          <p:nvPr/>
        </p:nvSpPr>
        <p:spPr>
          <a:xfrm>
            <a:off x="580548" y="4544462"/>
            <a:ext cx="1327156" cy="400110"/>
          </a:xfrm>
          <a:prstGeom prst="rect">
            <a:avLst/>
          </a:prstGeom>
          <a:solidFill>
            <a:srgbClr val="FFFFFF"/>
          </a:solidFill>
        </p:spPr>
        <p:txBody>
          <a:bodyPr wrap="square" rtlCol="0">
            <a:spAutoFit/>
          </a:bodyPr>
          <a:lstStyle/>
          <a:p>
            <a:pPr algn="r"/>
            <a:r>
              <a:rPr lang="en-US" sz="2000" dirty="0" smtClean="0">
                <a:solidFill>
                  <a:srgbClr val="008000"/>
                </a:solidFill>
              </a:rPr>
              <a:t>RNA-</a:t>
            </a:r>
            <a:r>
              <a:rPr lang="en-US" sz="2000" dirty="0" err="1" smtClean="0">
                <a:solidFill>
                  <a:srgbClr val="008000"/>
                </a:solidFill>
              </a:rPr>
              <a:t>seq</a:t>
            </a:r>
            <a:endParaRPr lang="en-US" sz="2000" dirty="0">
              <a:solidFill>
                <a:srgbClr val="008000"/>
              </a:solidFill>
            </a:endParaRPr>
          </a:p>
        </p:txBody>
      </p:sp>
      <p:sp>
        <p:nvSpPr>
          <p:cNvPr id="10" name="Rounded Rectangle 9"/>
          <p:cNvSpPr/>
          <p:nvPr/>
        </p:nvSpPr>
        <p:spPr>
          <a:xfrm>
            <a:off x="1907704" y="2642849"/>
            <a:ext cx="1080120" cy="423353"/>
          </a:xfrm>
          <a:prstGeom prst="roundRect">
            <a:avLst/>
          </a:prstGeom>
          <a:noFill/>
          <a:ln w="38100" cmpd="sng">
            <a:solidFill>
              <a:srgbClr val="66007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95536" y="2632184"/>
            <a:ext cx="1368152" cy="432000"/>
          </a:xfrm>
          <a:prstGeom prst="rect">
            <a:avLst/>
          </a:prstGeom>
          <a:solidFill>
            <a:srgbClr val="FFFFFF"/>
          </a:solidFill>
        </p:spPr>
        <p:txBody>
          <a:bodyPr wrap="square" rtlCol="0">
            <a:spAutoFit/>
          </a:bodyPr>
          <a:lstStyle/>
          <a:p>
            <a:pPr algn="r"/>
            <a:r>
              <a:rPr lang="en-US" sz="2000" dirty="0" smtClean="0">
                <a:solidFill>
                  <a:srgbClr val="660066"/>
                </a:solidFill>
              </a:rPr>
              <a:t>WGB-</a:t>
            </a:r>
            <a:r>
              <a:rPr lang="en-US" sz="2000" dirty="0" err="1" smtClean="0">
                <a:solidFill>
                  <a:srgbClr val="660066"/>
                </a:solidFill>
              </a:rPr>
              <a:t>seq</a:t>
            </a:r>
            <a:endParaRPr lang="en-US" sz="2000" dirty="0" smtClean="0">
              <a:solidFill>
                <a:srgbClr val="660066"/>
              </a:solidFill>
            </a:endParaRPr>
          </a:p>
          <a:p>
            <a:pPr algn="r"/>
            <a:endParaRPr lang="en-US" sz="2000" dirty="0" smtClean="0">
              <a:solidFill>
                <a:srgbClr val="660066"/>
              </a:solidFill>
            </a:endParaRPr>
          </a:p>
        </p:txBody>
      </p:sp>
      <p:sp>
        <p:nvSpPr>
          <p:cNvPr id="20" name="Rounded Rectangle 19"/>
          <p:cNvSpPr/>
          <p:nvPr/>
        </p:nvSpPr>
        <p:spPr>
          <a:xfrm>
            <a:off x="3019926" y="1880166"/>
            <a:ext cx="1735996" cy="1535559"/>
          </a:xfrm>
          <a:prstGeom prst="round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419872" y="1376110"/>
            <a:ext cx="1800200" cy="400110"/>
          </a:xfrm>
          <a:prstGeom prst="rect">
            <a:avLst/>
          </a:prstGeom>
          <a:noFill/>
        </p:spPr>
        <p:txBody>
          <a:bodyPr wrap="square" rtlCol="0">
            <a:spAutoFit/>
          </a:bodyPr>
          <a:lstStyle/>
          <a:p>
            <a:r>
              <a:rPr lang="en-US" sz="2000" dirty="0" err="1" smtClean="0">
                <a:solidFill>
                  <a:srgbClr val="FF0000"/>
                </a:solidFill>
              </a:rPr>
              <a:t>ChIP-seq</a:t>
            </a:r>
            <a:endParaRPr lang="en-US" sz="2000" dirty="0">
              <a:solidFill>
                <a:srgbClr val="FF0000"/>
              </a:solidFill>
            </a:endParaRPr>
          </a:p>
        </p:txBody>
      </p:sp>
      <p:sp>
        <p:nvSpPr>
          <p:cNvPr id="24" name="Rounded Rectangle 23"/>
          <p:cNvSpPr/>
          <p:nvPr/>
        </p:nvSpPr>
        <p:spPr>
          <a:xfrm>
            <a:off x="4788024" y="2168198"/>
            <a:ext cx="1728192" cy="1368152"/>
          </a:xfrm>
          <a:prstGeom prst="roundRect">
            <a:avLst/>
          </a:prstGeom>
          <a:noFill/>
          <a:ln w="38100" cmpd="sng">
            <a:solidFill>
              <a:srgbClr val="0365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548318" y="2340352"/>
            <a:ext cx="2358220" cy="1015663"/>
          </a:xfrm>
          <a:prstGeom prst="rect">
            <a:avLst/>
          </a:prstGeom>
          <a:solidFill>
            <a:srgbClr val="FFFFFF"/>
          </a:solidFill>
          <a:ln>
            <a:noFill/>
          </a:ln>
        </p:spPr>
        <p:txBody>
          <a:bodyPr wrap="square" rtlCol="0">
            <a:spAutoFit/>
          </a:bodyPr>
          <a:lstStyle/>
          <a:p>
            <a:pPr algn="ctr"/>
            <a:r>
              <a:rPr lang="en-US" sz="2000" dirty="0" smtClean="0">
                <a:solidFill>
                  <a:srgbClr val="0365C0"/>
                </a:solidFill>
              </a:rPr>
              <a:t>(promoter capture) </a:t>
            </a:r>
            <a:r>
              <a:rPr lang="en-US" sz="2000" dirty="0" err="1" smtClean="0">
                <a:solidFill>
                  <a:srgbClr val="0365C0"/>
                </a:solidFill>
              </a:rPr>
              <a:t>HiC</a:t>
            </a:r>
            <a:endParaRPr lang="en-US" sz="2000" dirty="0" smtClean="0">
              <a:solidFill>
                <a:srgbClr val="0365C0"/>
              </a:solidFill>
            </a:endParaRPr>
          </a:p>
          <a:p>
            <a:pPr algn="ctr"/>
            <a:r>
              <a:rPr lang="en-US" sz="2000" dirty="0" err="1" smtClean="0">
                <a:solidFill>
                  <a:srgbClr val="0365C0"/>
                </a:solidFill>
              </a:rPr>
              <a:t>ChIA</a:t>
            </a:r>
            <a:r>
              <a:rPr lang="en-US" sz="2000" dirty="0" smtClean="0">
                <a:solidFill>
                  <a:srgbClr val="0365C0"/>
                </a:solidFill>
              </a:rPr>
              <a:t>-PET</a:t>
            </a:r>
          </a:p>
        </p:txBody>
      </p:sp>
      <p:sp>
        <p:nvSpPr>
          <p:cNvPr id="2" name="Snip Diagonal Corner Rectangle 1"/>
          <p:cNvSpPr/>
          <p:nvPr/>
        </p:nvSpPr>
        <p:spPr>
          <a:xfrm rot="13394235">
            <a:off x="1719145" y="3609613"/>
            <a:ext cx="2364844" cy="1437854"/>
          </a:xfrm>
          <a:prstGeom prst="snip2DiagRect">
            <a:avLst>
              <a:gd name="adj1" fmla="val 50000"/>
              <a:gd name="adj2" fmla="val 0"/>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Tree>
    <p:extLst>
      <p:ext uri="{BB962C8B-B14F-4D97-AF65-F5344CB8AC3E}">
        <p14:creationId xmlns:p14="http://schemas.microsoft.com/office/powerpoint/2010/main" val="3891822191"/>
      </p:ext>
    </p:extLst>
  </p:cSld>
  <p:clrMapOvr>
    <a:masterClrMapping/>
  </p:clrMapOvr>
  <p:timing>
    <p:tnLst>
      <p:par>
        <p:cTn id="1" dur="indefinite" restart="never" nodeType="tmRoot"/>
      </p:par>
    </p:tnLst>
  </p:timing>
</p:sld>
</file>

<file path=ppt/theme/theme1.xml><?xml version="1.0" encoding="utf-8"?>
<a:theme xmlns:a="http://schemas.openxmlformats.org/drawingml/2006/main" name="2_Ensembl Template">
  <a:themeElements>
    <a:clrScheme name="Ensemb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nsembl Templat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defRPr>
        </a:defPPr>
      </a:lstStyle>
    </a:lnDef>
  </a:objectDefaults>
  <a:extraClrSchemeLst>
    <a:extraClrScheme>
      <a:clrScheme name="Ensemb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nsemb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nsemb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nsemb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nsemb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nsemb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nsembl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nsemb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nsemb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nsemb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nsemb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nsemb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477</TotalTime>
  <Words>5371</Words>
  <Application>Microsoft Macintosh PowerPoint</Application>
  <PresentationFormat>On-screen Show (4:3)</PresentationFormat>
  <Paragraphs>1290</Paragraphs>
  <Slides>78</Slides>
  <Notes>76</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Calibri</vt:lpstr>
      <vt:lpstr>Courier New</vt:lpstr>
      <vt:lpstr>Geneva</vt:lpstr>
      <vt:lpstr>Helvetica</vt:lpstr>
      <vt:lpstr>Helvetica Neue</vt:lpstr>
      <vt:lpstr>HelveticaNeueLT Pro 45 Lt</vt:lpstr>
      <vt:lpstr>ＭＳ Ｐゴシック</vt:lpstr>
      <vt:lpstr>Times</vt:lpstr>
      <vt:lpstr>Times New Roman</vt:lpstr>
      <vt:lpstr>Verdana</vt:lpstr>
      <vt:lpstr>Arial</vt:lpstr>
      <vt:lpstr>2_Ensembl Template</vt:lpstr>
      <vt:lpstr>Ensembl Funcgen: A Database and API for Epigenomics and Gene Regulation Data. </vt:lpstr>
      <vt:lpstr>Why annotate non-coding regions?</vt:lpstr>
      <vt:lpstr>Course materials</vt:lpstr>
      <vt:lpstr>Workshop Overview</vt:lpstr>
      <vt:lpstr>Epigenetics</vt:lpstr>
      <vt:lpstr>Transcriptional regulation elements</vt:lpstr>
      <vt:lpstr>Epigenetics</vt:lpstr>
      <vt:lpstr>Ensembl Regulation</vt:lpstr>
      <vt:lpstr>Epigenomic and Transcriptomic Assays </vt:lpstr>
      <vt:lpstr>Histone modifications</vt:lpstr>
      <vt:lpstr>Histone modifications known role</vt:lpstr>
      <vt:lpstr>ChIP sequencing (ChIP-seq)</vt:lpstr>
      <vt:lpstr>ChIP-seq data sets in Ensembl </vt:lpstr>
      <vt:lpstr>DNaseI sequencing (DNaseI-seq)</vt:lpstr>
      <vt:lpstr>DNaseI-seq data sets in Ensembl </vt:lpstr>
      <vt:lpstr>Why annotate non-coding regions?</vt:lpstr>
      <vt:lpstr>Ensembl Regulation data sources</vt:lpstr>
      <vt:lpstr>The Ensembl Regulatory Build</vt:lpstr>
      <vt:lpstr>PowerPoint Presentation</vt:lpstr>
      <vt:lpstr>Access to the Ensembl Regulation resources </vt:lpstr>
      <vt:lpstr>PowerPoint Presentation</vt:lpstr>
      <vt:lpstr>Regulatory Feature exercise</vt:lpstr>
      <vt:lpstr>PowerPoint Presentation</vt:lpstr>
      <vt:lpstr>PowerPoint Presentation</vt:lpstr>
      <vt:lpstr>Motif Feature &amp; Binding affinity Exercises</vt:lpstr>
      <vt:lpstr>Terms and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Ensembl Acknowledgements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EBI</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 Acknowledgements</dc:title>
  <dc:creator>Sophie</dc:creator>
  <cp:lastModifiedBy>Myrto Areti Kostadima</cp:lastModifiedBy>
  <cp:revision>45</cp:revision>
  <dcterms:created xsi:type="dcterms:W3CDTF">2015-02-13T10:05:14Z</dcterms:created>
  <dcterms:modified xsi:type="dcterms:W3CDTF">2017-02-03T14:42:23Z</dcterms:modified>
</cp:coreProperties>
</file>